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9"/>
  </p:notesMasterIdLst>
  <p:handoutMasterIdLst>
    <p:handoutMasterId r:id="rId50"/>
  </p:handoutMasterIdLst>
  <p:sldIdLst>
    <p:sldId id="289" r:id="rId5"/>
    <p:sldId id="298" r:id="rId6"/>
    <p:sldId id="461" r:id="rId7"/>
    <p:sldId id="498" r:id="rId8"/>
    <p:sldId id="500" r:id="rId9"/>
    <p:sldId id="501" r:id="rId10"/>
    <p:sldId id="503" r:id="rId11"/>
    <p:sldId id="505" r:id="rId12"/>
    <p:sldId id="499" r:id="rId13"/>
    <p:sldId id="463" r:id="rId14"/>
    <p:sldId id="464" r:id="rId15"/>
    <p:sldId id="462" r:id="rId16"/>
    <p:sldId id="465" r:id="rId17"/>
    <p:sldId id="469" r:id="rId18"/>
    <p:sldId id="468" r:id="rId19"/>
    <p:sldId id="470" r:id="rId20"/>
    <p:sldId id="471" r:id="rId21"/>
    <p:sldId id="483" r:id="rId22"/>
    <p:sldId id="484" r:id="rId23"/>
    <p:sldId id="472" r:id="rId24"/>
    <p:sldId id="473" r:id="rId25"/>
    <p:sldId id="474" r:id="rId26"/>
    <p:sldId id="475" r:id="rId27"/>
    <p:sldId id="482" r:id="rId28"/>
    <p:sldId id="476" r:id="rId29"/>
    <p:sldId id="477" r:id="rId30"/>
    <p:sldId id="479" r:id="rId31"/>
    <p:sldId id="480" r:id="rId32"/>
    <p:sldId id="481" r:id="rId33"/>
    <p:sldId id="485" r:id="rId34"/>
    <p:sldId id="487" r:id="rId35"/>
    <p:sldId id="488" r:id="rId36"/>
    <p:sldId id="486" r:id="rId37"/>
    <p:sldId id="489" r:id="rId38"/>
    <p:sldId id="490" r:id="rId39"/>
    <p:sldId id="491" r:id="rId40"/>
    <p:sldId id="492" r:id="rId41"/>
    <p:sldId id="493" r:id="rId42"/>
    <p:sldId id="494" r:id="rId43"/>
    <p:sldId id="495" r:id="rId44"/>
    <p:sldId id="496" r:id="rId45"/>
    <p:sldId id="497" r:id="rId46"/>
    <p:sldId id="504" r:id="rId47"/>
    <p:sldId id="277" r:id="rId4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pos="408" userDrawn="1">
          <p15:clr>
            <a:srgbClr val="A4A3A4"/>
          </p15:clr>
        </p15:guide>
        <p15:guide id="4" orient="horz" pos="432" userDrawn="1">
          <p15:clr>
            <a:srgbClr val="A4A3A4"/>
          </p15:clr>
        </p15:guide>
        <p15:guide id="5" pos="72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172"/>
    <a:srgbClr val="0D3047"/>
    <a:srgbClr val="0B2B41"/>
    <a:srgbClr val="114263"/>
    <a:srgbClr val="401918"/>
    <a:srgbClr val="731F1C"/>
    <a:srgbClr val="AB678E"/>
    <a:srgbClr val="B2606E"/>
    <a:srgbClr val="CA929B"/>
    <a:srgbClr val="248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E8B1032C-EA38-4F05-BA0D-38AFFFC7BED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261" autoAdjust="0"/>
  </p:normalViewPr>
  <p:slideViewPr>
    <p:cSldViewPr snapToGrid="0">
      <p:cViewPr varScale="1">
        <p:scale>
          <a:sx n="66" d="100"/>
          <a:sy n="66" d="100"/>
        </p:scale>
        <p:origin x="1330" y="53"/>
      </p:cViewPr>
      <p:guideLst>
        <p:guide orient="horz" pos="2160"/>
        <p:guide pos="3864"/>
        <p:guide pos="408"/>
        <p:guide orient="horz" pos="432"/>
        <p:guide pos="7272"/>
      </p:guideLst>
    </p:cSldViewPr>
  </p:slideViewPr>
  <p:notesTextViewPr>
    <p:cViewPr>
      <p:scale>
        <a:sx n="1" d="1"/>
        <a:sy n="1" d="1"/>
      </p:scale>
      <p:origin x="0" y="0"/>
    </p:cViewPr>
  </p:notesTextViewPr>
  <p:notesViewPr>
    <p:cSldViewPr snapToGrid="0">
      <p:cViewPr varScale="1">
        <p:scale>
          <a:sx n="86" d="100"/>
          <a:sy n="86" d="100"/>
        </p:scale>
        <p:origin x="300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E18523F-AC55-4A96-BCAA-B164308639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6369D026-9EA8-4612-B08D-A04E3131FB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713741-5466-4294-8EEA-091546152741}" type="datetimeFigureOut">
              <a:rPr lang="es-ES" smtClean="0"/>
              <a:t>17/04/2021</a:t>
            </a:fld>
            <a:endParaRPr lang="es-ES"/>
          </a:p>
        </p:txBody>
      </p:sp>
      <p:sp>
        <p:nvSpPr>
          <p:cNvPr id="4" name="Marcador de pie de página 3">
            <a:extLst>
              <a:ext uri="{FF2B5EF4-FFF2-40B4-BE49-F238E27FC236}">
                <a16:creationId xmlns:a16="http://schemas.microsoft.com/office/drawing/2014/main" id="{09AF8D1C-C782-46BB-81A0-EE60403AAD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15E4849C-C831-4E22-967B-5B69709BEF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A72C46-0AD4-41DC-B111-882819DE2F46}" type="slidenum">
              <a:rPr lang="es-ES" smtClean="0"/>
              <a:t>‹Nº›</a:t>
            </a:fld>
            <a:endParaRPr lang="es-ES"/>
          </a:p>
        </p:txBody>
      </p:sp>
    </p:spTree>
    <p:extLst>
      <p:ext uri="{BB962C8B-B14F-4D97-AF65-F5344CB8AC3E}">
        <p14:creationId xmlns:p14="http://schemas.microsoft.com/office/powerpoint/2010/main" val="28434811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8C12B-85F7-4E4C-A3B5-3B4CEEAE6A00}" type="datetimeFigureOut">
              <a:rPr lang="es-ES" smtClean="0"/>
              <a:t>17/04/2021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dirty="0"/>
              <a:t>Editar estilos de texto del patrón</a:t>
            </a:r>
            <a:endParaRPr lang="es-ES" dirty="0"/>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B8399-5CE9-4AF3-B21F-15CC16B1DBE3}" type="slidenum">
              <a:rPr lang="es-ES" smtClean="0"/>
              <a:t>‹Nº›</a:t>
            </a:fld>
            <a:endParaRPr lang="es-ES" dirty="0"/>
          </a:p>
        </p:txBody>
      </p:sp>
    </p:spTree>
    <p:extLst>
      <p:ext uri="{BB962C8B-B14F-4D97-AF65-F5344CB8AC3E}">
        <p14:creationId xmlns:p14="http://schemas.microsoft.com/office/powerpoint/2010/main" val="29953364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a:t>
            </a:fld>
            <a:endParaRPr lang="es-ES"/>
          </a:p>
        </p:txBody>
      </p:sp>
    </p:spTree>
    <p:extLst>
      <p:ext uri="{BB962C8B-B14F-4D97-AF65-F5344CB8AC3E}">
        <p14:creationId xmlns:p14="http://schemas.microsoft.com/office/powerpoint/2010/main" val="143326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rPr>
              <a:t>La noche del 14 de abril de 2009, Julissa </a:t>
            </a:r>
            <a:r>
              <a:rPr lang="es-ES" dirty="0" err="1">
                <a:effectLst/>
              </a:rPr>
              <a:t>Brisman</a:t>
            </a:r>
            <a:r>
              <a:rPr lang="es-ES" dirty="0">
                <a:effectLst/>
              </a:rPr>
              <a:t> se presentó en una habitación de hotel de Boston con la intención de darle un masaje a su nuevo cliente. La cita se había concertado a través de </a:t>
            </a:r>
            <a:r>
              <a:rPr lang="es-ES" dirty="0" err="1">
                <a:effectLst/>
              </a:rPr>
              <a:t>Craigslist</a:t>
            </a:r>
            <a:r>
              <a:rPr lang="es-ES" dirty="0">
                <a:effectLst/>
              </a:rPr>
              <a:t>. </a:t>
            </a:r>
          </a:p>
          <a:p>
            <a:endParaRPr lang="es-ES" dirty="0">
              <a:effectLst/>
            </a:endParaRPr>
          </a:p>
          <a:p>
            <a:r>
              <a:rPr lang="es-ES" dirty="0">
                <a:effectLst/>
              </a:rPr>
              <a:t>Sin embargo, al llegar a la habitación del hotel, el cliente de Julissa la ató, la amordazó, la robó y luego le atravesó el corazón, la cadera y el pulmón con balas.</a:t>
            </a:r>
            <a:endParaRPr lang="es-ES" dirty="0"/>
          </a:p>
          <a:p>
            <a:r>
              <a:rPr lang="es-ES" dirty="0">
                <a:effectLst/>
              </a:rPr>
              <a:t>Este fue el único asesinato cometido por Philip </a:t>
            </a:r>
            <a:r>
              <a:rPr lang="es-ES" dirty="0" err="1">
                <a:effectLst/>
              </a:rPr>
              <a:t>Markoff</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10</a:t>
            </a:fld>
            <a:endParaRPr lang="es-ES"/>
          </a:p>
        </p:txBody>
      </p:sp>
    </p:spTree>
    <p:extLst>
      <p:ext uri="{BB962C8B-B14F-4D97-AF65-F5344CB8AC3E}">
        <p14:creationId xmlns:p14="http://schemas.microsoft.com/office/powerpoint/2010/main" val="314478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análisis forenses se extienden más allá de intentar resolver disputas criminales. </a:t>
            </a:r>
          </a:p>
          <a:p>
            <a:endParaRPr lang="es-ES" dirty="0"/>
          </a:p>
          <a:p>
            <a:r>
              <a:rPr lang="es-ES" dirty="0"/>
              <a:t>Por ejemplo, intentan averiguar los posibles descuidos que llevaron a grandes ataques.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11</a:t>
            </a:fld>
            <a:endParaRPr lang="es-ES"/>
          </a:p>
        </p:txBody>
      </p:sp>
    </p:spTree>
    <p:extLst>
      <p:ext uri="{BB962C8B-B14F-4D97-AF65-F5344CB8AC3E}">
        <p14:creationId xmlns:p14="http://schemas.microsoft.com/office/powerpoint/2010/main" val="3333844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El análisis forense del que hablamos va más allá de intentar localizar posibles fraudes o delitos.</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Podemos señalar, por ejemplo, intentar ser capaces de analizar las consecuencias a las que se puede comprometer un sistema mal protegido.</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Si el delito ya se ha producido, el analista intentará averiguar quién ha sido el autor de este ataque, así como las causas y la metodología empleada.</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En definitiva, localizar las debilidades existentes que permiten localizar tanto vulnerabilidades del sistema, producto ofertado o identificar el origen y metodología del ataque.</a:t>
            </a:r>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12</a:t>
            </a:fld>
            <a:endParaRPr lang="es-ES"/>
          </a:p>
        </p:txBody>
      </p:sp>
    </p:spTree>
    <p:extLst>
      <p:ext uri="{BB962C8B-B14F-4D97-AF65-F5344CB8AC3E}">
        <p14:creationId xmlns:p14="http://schemas.microsoft.com/office/powerpoint/2010/main" val="304299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13</a:t>
            </a:fld>
            <a:endParaRPr lang="es-ES"/>
          </a:p>
        </p:txBody>
      </p:sp>
    </p:spTree>
    <p:extLst>
      <p:ext uri="{BB962C8B-B14F-4D97-AF65-F5344CB8AC3E}">
        <p14:creationId xmlns:p14="http://schemas.microsoft.com/office/powerpoint/2010/main" val="177111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primera herramienta de la que vamos a hablar el </a:t>
            </a:r>
            <a:r>
              <a:rPr lang="es-ES" dirty="0" err="1"/>
              <a:t>binwalk</a:t>
            </a:r>
            <a:r>
              <a:rPr lang="es-ES" dirty="0"/>
              <a:t>, que permite a partir de una imagen binaria extraer archivos y código ejecutable incrustado</a:t>
            </a:r>
          </a:p>
          <a:p>
            <a:endParaRPr lang="es-ES" dirty="0"/>
          </a:p>
          <a:p>
            <a:r>
              <a:rPr lang="es-ES" dirty="0"/>
              <a:t>En las siguientes diapositivas vamos a comentar algunas de sus instrucciones básicas.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14</a:t>
            </a:fld>
            <a:endParaRPr lang="es-ES"/>
          </a:p>
        </p:txBody>
      </p:sp>
    </p:spTree>
    <p:extLst>
      <p:ext uri="{BB962C8B-B14F-4D97-AF65-F5344CB8AC3E}">
        <p14:creationId xmlns:p14="http://schemas.microsoft.com/office/powerpoint/2010/main" val="3805653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primera instrucción permite escanear el conjunto de los archivos que contiene la imagen, mientras que la segunda directamente lo extrae.</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15</a:t>
            </a:fld>
            <a:endParaRPr lang="es-ES"/>
          </a:p>
        </p:txBody>
      </p:sp>
    </p:spTree>
    <p:extLst>
      <p:ext uri="{BB962C8B-B14F-4D97-AF65-F5344CB8AC3E}">
        <p14:creationId xmlns:p14="http://schemas.microsoft.com/office/powerpoint/2010/main" val="1094556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función interesante es utilizar el comando –W que permite realizar una comparativa entre los dos archivos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16</a:t>
            </a:fld>
            <a:endParaRPr lang="es-ES"/>
          </a:p>
        </p:txBody>
      </p:sp>
    </p:spTree>
    <p:extLst>
      <p:ext uri="{BB962C8B-B14F-4D97-AF65-F5344CB8AC3E}">
        <p14:creationId xmlns:p14="http://schemas.microsoft.com/office/powerpoint/2010/main" val="862949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realizar ingeniería inversa de los binarios dentro de las imágenes del sistema de archivos para buscar vulnerabilidades.</a:t>
            </a:r>
          </a:p>
          <a:p>
            <a:endParaRPr lang="es-ES" dirty="0"/>
          </a:p>
          <a:p>
            <a:r>
              <a:rPr lang="es-ES" dirty="0"/>
              <a:t>Puede extraer archivos de la imagen y buscar contraseñas de puertas traseras o certificados digitales</a:t>
            </a:r>
          </a:p>
          <a:p>
            <a:endParaRPr lang="es-ES" dirty="0"/>
          </a:p>
          <a:p>
            <a:r>
              <a:rPr lang="es-ES" dirty="0"/>
              <a:t>Descomprimir imágenes de sistemas de archivos para buscar archivos de contraseñas específicos (</a:t>
            </a:r>
            <a:r>
              <a:rPr lang="es-ES" dirty="0" err="1"/>
              <a:t>passwd</a:t>
            </a:r>
            <a:r>
              <a:rPr lang="es-ES" dirty="0"/>
              <a:t>, </a:t>
            </a:r>
            <a:r>
              <a:rPr lang="es-ES" dirty="0" err="1"/>
              <a:t>shadow</a:t>
            </a:r>
            <a:r>
              <a:rPr lang="es-ES" dirty="0"/>
              <a:t>, etc.) e intentar romper los hashes de las contraseñas.</a:t>
            </a:r>
          </a:p>
          <a:p>
            <a:endParaRPr lang="es-ES" dirty="0"/>
          </a:p>
          <a:p>
            <a:r>
              <a:rPr lang="es-ES" dirty="0"/>
              <a:t>Diferencia binaria por si se ha introducido código malicioso</a:t>
            </a:r>
          </a:p>
          <a:p>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17</a:t>
            </a:fld>
            <a:endParaRPr lang="es-ES"/>
          </a:p>
        </p:txBody>
      </p:sp>
    </p:spTree>
    <p:extLst>
      <p:ext uri="{BB962C8B-B14F-4D97-AF65-F5344CB8AC3E}">
        <p14:creationId xmlns:p14="http://schemas.microsoft.com/office/powerpoint/2010/main" val="1790810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mayoría de los casos esta herramienta es muy útil para localizar vulnerabilidades en pequeños dispositivos como </a:t>
            </a:r>
            <a:r>
              <a:rPr lang="es-ES" dirty="0" err="1"/>
              <a:t>routers</a:t>
            </a:r>
            <a:r>
              <a:rPr lang="es-ES" dirty="0"/>
              <a:t>, cámaras IP, en </a:t>
            </a:r>
            <a:r>
              <a:rPr lang="es-ES" dirty="0" err="1"/>
              <a:t>IoT</a:t>
            </a:r>
            <a:r>
              <a:rPr lang="es-ES" dirty="0"/>
              <a:t>…</a:t>
            </a:r>
          </a:p>
          <a:p>
            <a:endParaRPr lang="es-ES" dirty="0"/>
          </a:p>
          <a:p>
            <a:r>
              <a:rPr lang="es-ES" dirty="0"/>
              <a:t>En la primera imagen se muestra una vulnerabilidad declarada por CISCO en dos de sus </a:t>
            </a:r>
            <a:r>
              <a:rPr lang="es-ES" dirty="0" err="1"/>
              <a:t>módelos</a:t>
            </a:r>
            <a:r>
              <a:rPr lang="es-ES" dirty="0"/>
              <a:t> de </a:t>
            </a:r>
            <a:r>
              <a:rPr lang="es-ES" dirty="0" err="1"/>
              <a:t>routers</a:t>
            </a:r>
            <a:r>
              <a:rPr lang="es-ES" dirty="0"/>
              <a:t>.</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18</a:t>
            </a:fld>
            <a:endParaRPr lang="es-ES"/>
          </a:p>
        </p:txBody>
      </p:sp>
    </p:spTree>
    <p:extLst>
      <p:ext uri="{BB962C8B-B14F-4D97-AF65-F5344CB8AC3E}">
        <p14:creationId xmlns:p14="http://schemas.microsoft.com/office/powerpoint/2010/main" val="42616320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Algo que nos puede resultar más familiar es el hackeo de cámaras IP. En la mayoría de los casos se hace un estudio de su firmware creando un directorio de tuplas usuario/contraseña que permiten realizar un fácil ataque si se tiene un mínimo de información del sujeto o empresa al que se va a atacar.</a:t>
            </a:r>
          </a:p>
          <a:p>
            <a:endParaRPr lang="es-ES" dirty="0"/>
          </a:p>
          <a:p>
            <a:r>
              <a:rPr lang="es-ES" dirty="0"/>
              <a:t>Por ejemplo en la imagen de arriba se puede ver como se ha sido capaz de acceder al sistema de vigilancia y control de una empresa privada.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19</a:t>
            </a:fld>
            <a:endParaRPr lang="es-ES"/>
          </a:p>
        </p:txBody>
      </p:sp>
    </p:spTree>
    <p:extLst>
      <p:ext uri="{BB962C8B-B14F-4D97-AF65-F5344CB8AC3E}">
        <p14:creationId xmlns:p14="http://schemas.microsoft.com/office/powerpoint/2010/main" val="218845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a:t>
            </a:fld>
            <a:endParaRPr lang="es-ES"/>
          </a:p>
        </p:txBody>
      </p:sp>
    </p:spTree>
    <p:extLst>
      <p:ext uri="{BB962C8B-B14F-4D97-AF65-F5344CB8AC3E}">
        <p14:creationId xmlns:p14="http://schemas.microsoft.com/office/powerpoint/2010/main" val="1928101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20</a:t>
            </a:fld>
            <a:endParaRPr lang="es-ES"/>
          </a:p>
        </p:txBody>
      </p:sp>
    </p:spTree>
    <p:extLst>
      <p:ext uri="{BB962C8B-B14F-4D97-AF65-F5344CB8AC3E}">
        <p14:creationId xmlns:p14="http://schemas.microsoft.com/office/powerpoint/2010/main" val="212228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Esta es la función más compleja que se encarga de encontrarlo todo lo que hemos hablado antes, tarjetas de créditos, </a:t>
            </a:r>
            <a:r>
              <a:rPr lang="es-ES" dirty="0" err="1"/>
              <a:t>ips</a:t>
            </a:r>
            <a:r>
              <a:rPr lang="es-ES" dirty="0"/>
              <a:t>, </a:t>
            </a:r>
            <a:r>
              <a:rPr lang="es-ES" dirty="0" err="1"/>
              <a:t>url</a:t>
            </a:r>
            <a:r>
              <a:rPr lang="es-ES" dirty="0"/>
              <a:t> buscadas, números de teléfono, </a:t>
            </a:r>
            <a:r>
              <a:rPr lang="es-ES" dirty="0" err="1"/>
              <a:t>etc</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21</a:t>
            </a:fld>
            <a:endParaRPr lang="es-ES"/>
          </a:p>
        </p:txBody>
      </p:sp>
    </p:spTree>
    <p:extLst>
      <p:ext uri="{BB962C8B-B14F-4D97-AF65-F5344CB8AC3E}">
        <p14:creationId xmlns:p14="http://schemas.microsoft.com/office/powerpoint/2010/main" val="49438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proceso es bastante costoso, de hecho, como se puede ver en la captura ha tardado unas 23h en completarse por completo.</a:t>
            </a:r>
          </a:p>
          <a:p>
            <a:endParaRPr lang="es-ES" dirty="0"/>
          </a:p>
          <a:p>
            <a:r>
              <a:rPr lang="es-ES" dirty="0"/>
              <a:t>Ya en esta imagen podemos ver algunos de los </a:t>
            </a:r>
            <a:r>
              <a:rPr lang="es-ES" dirty="0" err="1"/>
              <a:t>archvis</a:t>
            </a:r>
            <a:r>
              <a:rPr lang="es-ES" dirty="0"/>
              <a:t> que ha creado, ahora lo vamos a ver un poco con más detalle.</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22</a:t>
            </a:fld>
            <a:endParaRPr lang="es-ES"/>
          </a:p>
        </p:txBody>
      </p:sp>
    </p:spTree>
    <p:extLst>
      <p:ext uri="{BB962C8B-B14F-4D97-AF65-F5344CB8AC3E}">
        <p14:creationId xmlns:p14="http://schemas.microsoft.com/office/powerpoint/2010/main" val="235199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este caso se muestra la recopilación de correos que se han usado en la imagen que se esta utilizando.</a:t>
            </a:r>
          </a:p>
          <a:p>
            <a:endParaRPr lang="es-ES" dirty="0"/>
          </a:p>
          <a:p>
            <a:r>
              <a:rPr lang="es-ES" dirty="0"/>
              <a:t>Lo curioso de esta herramienta es que es capaz de analizar incluso imágenes de la memoria RAM. Este análisis puede llegar ha ser tan exhaustivo y preciso que se pueden llegar a localizar números de tarjetas de créditos utilizadas.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23</a:t>
            </a:fld>
            <a:endParaRPr lang="es-ES"/>
          </a:p>
        </p:txBody>
      </p:sp>
    </p:spTree>
    <p:extLst>
      <p:ext uri="{BB962C8B-B14F-4D97-AF65-F5344CB8AC3E}">
        <p14:creationId xmlns:p14="http://schemas.microsoft.com/office/powerpoint/2010/main" val="111802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mayoría de los delitos que se comenten en la red cometen el error de no enmascarar su </a:t>
            </a:r>
            <a:r>
              <a:rPr lang="es-ES" dirty="0" err="1"/>
              <a:t>IPs</a:t>
            </a:r>
            <a:r>
              <a:rPr lang="es-ES" dirty="0"/>
              <a:t>. Además, suelen ir acompañados de actuaciones en grupo que comparten este problema.</a:t>
            </a:r>
          </a:p>
          <a:p>
            <a:endParaRPr lang="es-ES" dirty="0"/>
          </a:p>
          <a:p>
            <a:r>
              <a:rPr lang="es-ES" dirty="0"/>
              <a:t>Podemos señalar el caso de la pornografía infantil que se caracteriza porque suele estar conformada por un grupo de delincuentes, normalmente sin conocimientos informáticos profundos, que localizan, crean y comparten este contenido ilegal entre ellos.</a:t>
            </a:r>
          </a:p>
          <a:p>
            <a:endParaRPr lang="es-ES" dirty="0"/>
          </a:p>
          <a:p>
            <a:r>
              <a:rPr lang="es-ES" dirty="0"/>
              <a:t>Al momento de localizar uno de estos integrantes, suele ser normal que sea bastante sencillo tirar de la rama y ser capaces de detener a cada uno de ellos.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24</a:t>
            </a:fld>
            <a:endParaRPr lang="es-ES"/>
          </a:p>
        </p:txBody>
      </p:sp>
    </p:spTree>
    <p:extLst>
      <p:ext uri="{BB962C8B-B14F-4D97-AF65-F5344CB8AC3E}">
        <p14:creationId xmlns:p14="http://schemas.microsoft.com/office/powerpoint/2010/main" val="1037087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25</a:t>
            </a:fld>
            <a:endParaRPr lang="es-ES"/>
          </a:p>
        </p:txBody>
      </p:sp>
    </p:spTree>
    <p:extLst>
      <p:ext uri="{BB962C8B-B14F-4D97-AF65-F5344CB8AC3E}">
        <p14:creationId xmlns:p14="http://schemas.microsoft.com/office/powerpoint/2010/main" val="2279091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Al comando simplemente hay que añadirle el directorio que se quiere analizar el y el directorio en el que se quiere que se recuperen los archivos.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26</a:t>
            </a:fld>
            <a:endParaRPr lang="es-ES"/>
          </a:p>
        </p:txBody>
      </p:sp>
    </p:spTree>
    <p:extLst>
      <p:ext uri="{BB962C8B-B14F-4D97-AF65-F5344CB8AC3E}">
        <p14:creationId xmlns:p14="http://schemas.microsoft.com/office/powerpoint/2010/main" val="3837592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captura estamos intentando recuperar los archivos de un </a:t>
            </a:r>
            <a:r>
              <a:rPr lang="es-ES" dirty="0" err="1"/>
              <a:t>PenDrive</a:t>
            </a:r>
            <a:r>
              <a:rPr lang="es-ES" dirty="0"/>
              <a:t> que se encuentra en el directorio /</a:t>
            </a:r>
            <a:r>
              <a:rPr lang="es-ES" dirty="0" err="1"/>
              <a:t>dev</a:t>
            </a:r>
            <a:r>
              <a:rPr lang="es-ES" dirty="0"/>
              <a:t>/</a:t>
            </a:r>
            <a:r>
              <a:rPr lang="es-ES" dirty="0" err="1"/>
              <a:t>sdb</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27</a:t>
            </a:fld>
            <a:endParaRPr lang="es-ES"/>
          </a:p>
        </p:txBody>
      </p:sp>
    </p:spTree>
    <p:extLst>
      <p:ext uri="{BB962C8B-B14F-4D97-AF65-F5344CB8AC3E}">
        <p14:creationId xmlns:p14="http://schemas.microsoft.com/office/powerpoint/2010/main" val="490445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termina el proceso se crea un fichero resumen en la misma carpeta contenedora de la recuperación</a:t>
            </a:r>
          </a:p>
          <a:p>
            <a:endParaRPr lang="es-ES" dirty="0"/>
          </a:p>
          <a:p>
            <a:r>
              <a:rPr lang="es-ES" dirty="0"/>
              <a:t>Como podemos ver, en este caso el programa ha sido capaz de recuperar 4 imágenes que en un principio habían sido eliminadas.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28</a:t>
            </a:fld>
            <a:endParaRPr lang="es-ES"/>
          </a:p>
        </p:txBody>
      </p:sp>
    </p:spTree>
    <p:extLst>
      <p:ext uri="{BB962C8B-B14F-4D97-AF65-F5344CB8AC3E}">
        <p14:creationId xmlns:p14="http://schemas.microsoft.com/office/powerpoint/2010/main" val="158659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¿Cómo puede ser planteada esta herramienta en el análisis forense?</a:t>
            </a:r>
          </a:p>
          <a:p>
            <a:endParaRPr lang="es-ES" dirty="0"/>
          </a:p>
          <a:p>
            <a:r>
              <a:rPr lang="es-ES" dirty="0"/>
              <a:t>Pues lo sorprendente es que ya desde 2001 se conocen técnicas similares a esta. En la imagen podemos ver como se fue capaz de recuperar toda la información que había sido borrada referente al caso.</a:t>
            </a:r>
          </a:p>
          <a:p>
            <a:endParaRPr lang="es-ES" dirty="0"/>
          </a:p>
          <a:p>
            <a:r>
              <a:rPr lang="es-ES" dirty="0"/>
              <a:t>Evidentemente las técnicas han mejorado muchísimo. Aún así, sigue siendo uno de los principales pilares a la hora de realizar análisis forenses informáticos.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29</a:t>
            </a:fld>
            <a:endParaRPr lang="es-ES"/>
          </a:p>
        </p:txBody>
      </p:sp>
    </p:spTree>
    <p:extLst>
      <p:ext uri="{BB962C8B-B14F-4D97-AF65-F5344CB8AC3E}">
        <p14:creationId xmlns:p14="http://schemas.microsoft.com/office/powerpoint/2010/main" val="185120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análisis forense informático es una disciplina que combina en cierta manera tanto el derecho en sí, como por supuesto la informática.</a:t>
            </a:r>
          </a:p>
          <a:p>
            <a:endParaRPr lang="es-ES" dirty="0"/>
          </a:p>
          <a:p>
            <a:r>
              <a:rPr lang="es-ES" dirty="0"/>
              <a:t>Básicamente, a modo resumen lo que trata de hacer es recopilar y analizar los datos de sistemas informático, redes, comunicaciones inalámbricas, dispositivos de almacenamiento… hasta conseguir elaborar un informe suficientemente sólido para que sea admisible como prueba en un tribunal de justicia.</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a:t>
            </a:fld>
            <a:endParaRPr lang="es-ES"/>
          </a:p>
        </p:txBody>
      </p:sp>
    </p:spTree>
    <p:extLst>
      <p:ext uri="{BB962C8B-B14F-4D97-AF65-F5344CB8AC3E}">
        <p14:creationId xmlns:p14="http://schemas.microsoft.com/office/powerpoint/2010/main" val="4251054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Arial" panose="020B0604020202020204" pitchFamily="34" charset="0"/>
              </a:rPr>
              <a:t>Por las búsquedas que hemos realizado, es una de las herramientas, que hoy en día más se utilizan a nivel mundial y por supuesto en España.</a:t>
            </a:r>
          </a:p>
          <a:p>
            <a:endParaRPr lang="es-ES" dirty="0">
              <a:effectLst/>
              <a:latin typeface="Arial" panose="020B0604020202020204" pitchFamily="34" charset="0"/>
            </a:endParaRPr>
          </a:p>
          <a:p>
            <a:r>
              <a:rPr lang="es-ES" dirty="0" err="1">
                <a:effectLst/>
                <a:latin typeface="Arial" panose="020B0604020202020204" pitchFamily="34" charset="0"/>
              </a:rPr>
              <a:t>Autopsy</a:t>
            </a:r>
            <a:r>
              <a:rPr lang="es-ES" dirty="0">
                <a:effectLst/>
                <a:latin typeface="Arial" panose="020B0604020202020204" pitchFamily="34" charset="0"/>
              </a:rPr>
              <a:t> se basa en el conjunto de herramientas que proporciona la biblioteca </a:t>
            </a:r>
            <a:r>
              <a:rPr lang="es-ES" dirty="0" err="1">
                <a:effectLst/>
                <a:latin typeface="Arial" panose="020B0604020202020204" pitchFamily="34" charset="0"/>
              </a:rPr>
              <a:t>The</a:t>
            </a:r>
            <a:r>
              <a:rPr lang="es-ES" dirty="0">
                <a:effectLst/>
                <a:latin typeface="Arial" panose="020B0604020202020204" pitchFamily="34" charset="0"/>
              </a:rPr>
              <a:t> </a:t>
            </a:r>
            <a:r>
              <a:rPr lang="es-ES" dirty="0" err="1">
                <a:effectLst/>
                <a:latin typeface="Arial" panose="020B0604020202020204" pitchFamily="34" charset="0"/>
              </a:rPr>
              <a:t>Sleuth</a:t>
            </a:r>
            <a:r>
              <a:rPr lang="es-ES" dirty="0">
                <a:effectLst/>
                <a:latin typeface="Arial" panose="020B0604020202020204" pitchFamily="34" charset="0"/>
              </a:rPr>
              <a:t> Kit, aportándole mucha más sencillez ya que permite el uso de una interfaz gráfica</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30</a:t>
            </a:fld>
            <a:endParaRPr lang="es-ES"/>
          </a:p>
        </p:txBody>
      </p:sp>
    </p:spTree>
    <p:extLst>
      <p:ext uri="{BB962C8B-B14F-4D97-AF65-F5344CB8AC3E}">
        <p14:creationId xmlns:p14="http://schemas.microsoft.com/office/powerpoint/2010/main" val="6517246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se abre </a:t>
            </a:r>
            <a:r>
              <a:rPr lang="es-ES" dirty="0" err="1"/>
              <a:t>Autopsy</a:t>
            </a:r>
            <a:r>
              <a:rPr lang="es-ES" dirty="0"/>
              <a:t> a parte de solicitar donde están los discos que se quieren analizar pide que elijamos los módulos que queramos utilizar, lo que se muestra en esta imagen.</a:t>
            </a:r>
          </a:p>
          <a:p>
            <a:endParaRPr lang="es-ES" dirty="0"/>
          </a:p>
          <a:p>
            <a:r>
              <a:rPr lang="es-ES" dirty="0"/>
              <a:t>Entre estos módulos tenemos las siguientes </a:t>
            </a:r>
            <a:r>
              <a:rPr lang="es-ES" dirty="0" err="1"/>
              <a:t>opiciones</a:t>
            </a:r>
            <a:r>
              <a:rPr lang="es-ES" dirty="0"/>
              <a:t>:</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31</a:t>
            </a:fld>
            <a:endParaRPr lang="es-ES"/>
          </a:p>
        </p:txBody>
      </p:sp>
    </p:spTree>
    <p:extLst>
      <p:ext uri="{BB962C8B-B14F-4D97-AF65-F5344CB8AC3E}">
        <p14:creationId xmlns:p14="http://schemas.microsoft.com/office/powerpoint/2010/main" val="2215727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err="1"/>
              <a:t>Recent</a:t>
            </a:r>
            <a:r>
              <a:rPr lang="es-ES" b="1" dirty="0"/>
              <a:t> </a:t>
            </a:r>
            <a:r>
              <a:rPr lang="es-ES" b="1" dirty="0" err="1"/>
              <a:t>Activity</a:t>
            </a:r>
            <a:r>
              <a:rPr lang="es-ES" b="1" dirty="0"/>
              <a:t> </a:t>
            </a:r>
            <a:r>
              <a:rPr lang="es-ES" dirty="0"/>
              <a:t>lo que hace es extraer la actividad reciente del equipo. Y esta actividad reciente puede ser documentos, dispositivos conectados, historial web, cookies, descargas…</a:t>
            </a:r>
          </a:p>
          <a:p>
            <a:endParaRPr lang="es-ES" dirty="0"/>
          </a:p>
          <a:p>
            <a:r>
              <a:rPr lang="es-ES" b="1" dirty="0"/>
              <a:t>Hash </a:t>
            </a:r>
            <a:r>
              <a:rPr lang="es-ES" b="1" dirty="0" err="1"/>
              <a:t>Lookup</a:t>
            </a:r>
            <a:r>
              <a:rPr lang="es-ES" b="0" dirty="0"/>
              <a:t> calcula los valores hash de los archivos para intentar localizar alguno que sea conocido con antelación</a:t>
            </a:r>
          </a:p>
          <a:p>
            <a:endParaRPr lang="es-ES" b="0" dirty="0"/>
          </a:p>
          <a:p>
            <a:r>
              <a:rPr lang="es-ES" b="1" dirty="0"/>
              <a:t>Archive Extractor </a:t>
            </a:r>
            <a:r>
              <a:rPr lang="es-ES" b="0" dirty="0"/>
              <a:t>permite recuperar archivos eliminados</a:t>
            </a:r>
          </a:p>
          <a:p>
            <a:endParaRPr lang="es-ES" b="0" dirty="0"/>
          </a:p>
          <a:p>
            <a:r>
              <a:rPr lang="es-ES" b="1" dirty="0" err="1"/>
              <a:t>Exif</a:t>
            </a:r>
            <a:r>
              <a:rPr lang="es-ES" b="1" dirty="0"/>
              <a:t> </a:t>
            </a:r>
            <a:r>
              <a:rPr lang="es-ES" b="1" dirty="0" err="1"/>
              <a:t>Image</a:t>
            </a:r>
            <a:r>
              <a:rPr lang="es-ES" b="1" dirty="0"/>
              <a:t> </a:t>
            </a:r>
            <a:r>
              <a:rPr lang="es-ES" b="1" dirty="0" err="1"/>
              <a:t>Parser</a:t>
            </a:r>
            <a:r>
              <a:rPr lang="es-ES" b="1" dirty="0"/>
              <a:t> </a:t>
            </a:r>
            <a:r>
              <a:rPr lang="es-ES" b="0" dirty="0"/>
              <a:t>permite analizar de manera exhaustiva los metadatos de una imagen</a:t>
            </a:r>
          </a:p>
          <a:p>
            <a:endParaRPr lang="es-ES" b="0" dirty="0"/>
          </a:p>
          <a:p>
            <a:r>
              <a:rPr lang="es-ES" b="1" dirty="0" err="1"/>
              <a:t>Keyword</a:t>
            </a:r>
            <a:r>
              <a:rPr lang="es-ES" b="1" dirty="0"/>
              <a:t> </a:t>
            </a:r>
            <a:r>
              <a:rPr lang="es-ES" b="1" dirty="0" err="1"/>
              <a:t>Search</a:t>
            </a:r>
            <a:r>
              <a:rPr lang="es-ES" b="1" dirty="0"/>
              <a:t> </a:t>
            </a:r>
            <a:r>
              <a:rPr lang="es-ES" b="0" dirty="0"/>
              <a:t>permite realizar búsquedas con expresiones regulares centradas por ejemplo en intentar localizar </a:t>
            </a:r>
            <a:r>
              <a:rPr lang="es-ES" b="0" dirty="0" err="1"/>
              <a:t>IPs</a:t>
            </a:r>
            <a:r>
              <a:rPr lang="es-ES" b="0" dirty="0"/>
              <a:t>, números de teléfono, emails…</a:t>
            </a:r>
            <a:endParaRPr lang="es-ES" b="1"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32</a:t>
            </a:fld>
            <a:endParaRPr lang="es-ES"/>
          </a:p>
        </p:txBody>
      </p:sp>
    </p:spTree>
    <p:extLst>
      <p:ext uri="{BB962C8B-B14F-4D97-AF65-F5344CB8AC3E}">
        <p14:creationId xmlns:p14="http://schemas.microsoft.com/office/powerpoint/2010/main" val="2204007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seleccionados los módulos como hemos visto anteriormente comienza la búsqueda.</a:t>
            </a:r>
          </a:p>
          <a:p>
            <a:endParaRPr lang="es-ES" dirty="0"/>
          </a:p>
          <a:p>
            <a:r>
              <a:rPr lang="es-ES" dirty="0"/>
              <a:t>Como vemos, se muestra a modo de una interfaz, bastante sencilla que directamente nos muestra la documentación encontrada en función de los parámetros que han sido seleccionados anteriormente.</a:t>
            </a:r>
          </a:p>
          <a:p>
            <a:endParaRPr lang="es-ES" dirty="0"/>
          </a:p>
          <a:p>
            <a:r>
              <a:rPr lang="es-ES" dirty="0"/>
              <a:t>Como puede llegarse a ver en la captura esta funcionando sobre Windows, pero </a:t>
            </a:r>
            <a:r>
              <a:rPr lang="es-ES" dirty="0" err="1"/>
              <a:t>autopsy</a:t>
            </a:r>
            <a:r>
              <a:rPr lang="es-ES" dirty="0"/>
              <a:t> también es compatible con OS X (</a:t>
            </a:r>
            <a:r>
              <a:rPr lang="es-ES" dirty="0" err="1"/>
              <a:t>mac</a:t>
            </a:r>
            <a:r>
              <a:rPr lang="es-ES" dirty="0"/>
              <a:t>) y Linux.</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33</a:t>
            </a:fld>
            <a:endParaRPr lang="es-ES"/>
          </a:p>
        </p:txBody>
      </p:sp>
    </p:spTree>
    <p:extLst>
      <p:ext uri="{BB962C8B-B14F-4D97-AF65-F5344CB8AC3E}">
        <p14:creationId xmlns:p14="http://schemas.microsoft.com/office/powerpoint/2010/main" val="30166628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ejemplo del uso de </a:t>
            </a:r>
            <a:r>
              <a:rPr lang="es-ES" dirty="0" err="1"/>
              <a:t>Autopsy</a:t>
            </a:r>
            <a:r>
              <a:rPr lang="es-ES" dirty="0"/>
              <a:t>, en concreto el análisis de actividad reciente podemos señalar </a:t>
            </a:r>
            <a:r>
              <a:rPr lang="es-ES"/>
              <a:t>esta noticia.</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34</a:t>
            </a:fld>
            <a:endParaRPr lang="es-ES"/>
          </a:p>
        </p:txBody>
      </p:sp>
    </p:spTree>
    <p:extLst>
      <p:ext uri="{BB962C8B-B14F-4D97-AF65-F5344CB8AC3E}">
        <p14:creationId xmlns:p14="http://schemas.microsoft.com/office/powerpoint/2010/main" val="3341848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Esta herramienta nos permite localizar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rootkits</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que en resumen son elementos maliciosos que consiguen acceso o privilegios a un sistema. </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Una de las principales característica de los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rootkits</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 que normalmente ocultan su presencia muy bien. </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En algunos casos podrían llegar incluso a corromper el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kernel</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de un sistema o incluso el hardware del equipo, es decir, que aunque se formatee el equipo pueden seguir presentes.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35</a:t>
            </a:fld>
            <a:endParaRPr lang="es-ES"/>
          </a:p>
        </p:txBody>
      </p:sp>
    </p:spTree>
    <p:extLst>
      <p:ext uri="{BB962C8B-B14F-4D97-AF65-F5344CB8AC3E}">
        <p14:creationId xmlns:p14="http://schemas.microsoft.com/office/powerpoint/2010/main" val="2002385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just">
              <a:lnSpc>
                <a:spcPct val="115000"/>
              </a:lnSpc>
              <a:spcBef>
                <a:spcPts val="800"/>
              </a:spcBef>
              <a:buFont typeface="Arial" panose="020B0604020202020204" pitchFamily="34" charset="0"/>
              <a:buNone/>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Chkrootkit</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programa principal que examina los binarios del sistema operativo en busca de modificaciones hechas por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rootkits</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para saber si un código fue cambiado.</a:t>
            </a:r>
          </a:p>
          <a:p>
            <a:pPr marL="457200" algn="just">
              <a:lnSpc>
                <a:spcPct val="115000"/>
              </a:lnSpc>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marL="0" lvl="0" indent="0" algn="just">
              <a:lnSpc>
                <a:spcPct val="115000"/>
              </a:lnSpc>
              <a:spcAft>
                <a:spcPts val="800"/>
              </a:spcAft>
              <a:buFont typeface="Arial" panose="020B0604020202020204" pitchFamily="34" charset="0"/>
              <a:buNone/>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Ifpromisc.c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examina si las interfaces están en modo promiscuo, es decir, puede ser usada por un posible atacante para capturar tráfico de la red.</a:t>
            </a: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marL="0" lvl="0" indent="0" algn="just">
              <a:lnSpc>
                <a:spcPct val="115000"/>
              </a:lnSpc>
              <a:spcBef>
                <a:spcPts val="800"/>
              </a:spcBef>
              <a:spcAft>
                <a:spcPts val="800"/>
              </a:spcAft>
              <a:buFont typeface="Arial" panose="020B0604020202020204" pitchFamily="34" charset="0"/>
              <a:buNone/>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chklastlog.c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esta herramienta revisa lo que fue eliminado de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lastlog</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Lastlog</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 un comando que nos muestra información sobre los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logins</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del sistema. Una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rootkit</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podría modificarlos para evitar su detección.</a:t>
            </a: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algn="just">
              <a:lnSpc>
                <a:spcPct val="115000"/>
              </a:lnSpc>
              <a:spcBef>
                <a:spcPts val="800"/>
              </a:spcBef>
              <a:spcAft>
                <a:spcPts val="800"/>
              </a:spcAft>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Chkwtmp.c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 similar al anterior, este script examina el archivo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wtmp</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que también tiene información sobre los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logins</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del sistema, por lo que esta herramienta busca modificaciones en este archivo.</a:t>
            </a:r>
          </a:p>
          <a:p>
            <a:pPr marL="457200" algn="just">
              <a:lnSpc>
                <a:spcPct val="115000"/>
              </a:lnSpc>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marL="0" lvl="0" indent="0" algn="just">
              <a:lnSpc>
                <a:spcPct val="115000"/>
              </a:lnSpc>
              <a:spcAft>
                <a:spcPts val="800"/>
              </a:spcAft>
              <a:buFont typeface="Arial" panose="020B0604020202020204" pitchFamily="34" charset="0"/>
              <a:buNone/>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check_wtmpx.c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igual que el anterior pero solo para sistemas Unix Solaris.</a:t>
            </a: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algn="just">
              <a:lnSpc>
                <a:spcPct val="115000"/>
              </a:lnSpc>
              <a:spcBef>
                <a:spcPts val="800"/>
              </a:spcBef>
              <a:spcAft>
                <a:spcPts val="800"/>
              </a:spcAft>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chkproc.c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busca indicios de troyanos en LKM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Loadable</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Kernel</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Modules).</a:t>
            </a: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a:t>
            </a:r>
          </a:p>
          <a:p>
            <a:pPr marL="0" lvl="0" indent="0" algn="just">
              <a:lnSpc>
                <a:spcPct val="115000"/>
              </a:lnSpc>
              <a:spcBef>
                <a:spcPts val="800"/>
              </a:spcBef>
              <a:spcAft>
                <a:spcPts val="800"/>
              </a:spcAft>
              <a:buFont typeface="Arial" panose="020B0604020202020204" pitchFamily="34" charset="0"/>
              <a:buNone/>
            </a:pPr>
            <a:r>
              <a:rPr lang="es-ES" sz="1800" b="1"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chkdirs.c</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 similar al anterior, pero examina troyanos dentro de los módulos del </a:t>
            </a: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Kernel</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a:t>
            </a:r>
          </a:p>
          <a:p>
            <a:endParaRPr lang="es-ES" b="1"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36</a:t>
            </a:fld>
            <a:endParaRPr lang="es-ES"/>
          </a:p>
        </p:txBody>
      </p:sp>
    </p:spTree>
    <p:extLst>
      <p:ext uri="{BB962C8B-B14F-4D97-AF65-F5344CB8AC3E}">
        <p14:creationId xmlns:p14="http://schemas.microsoft.com/office/powerpoint/2010/main" val="4214794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primer lugar, ejecutamos el comando y se ejecutaran los módulos que hemos comentado antes uno a uno</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37</a:t>
            </a:fld>
            <a:endParaRPr lang="es-ES"/>
          </a:p>
        </p:txBody>
      </p:sp>
    </p:spTree>
    <p:extLst>
      <p:ext uri="{BB962C8B-B14F-4D97-AF65-F5344CB8AC3E}">
        <p14:creationId xmlns:p14="http://schemas.microsoft.com/office/powerpoint/2010/main" val="421532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ver los resultados tendremos que ejecutar estas instrucciones.</a:t>
            </a:r>
          </a:p>
          <a:p>
            <a:endParaRPr lang="es-ES" dirty="0"/>
          </a:p>
          <a:p>
            <a:r>
              <a:rPr lang="es-ES" dirty="0"/>
              <a:t>Justo después de ejecutar la última se nos mostrará el escaneo que se ha realizado sobre cada una de las herramientas internas en búsqueda de una posible infección.</a:t>
            </a:r>
          </a:p>
          <a:p>
            <a:endParaRPr lang="es-ES" dirty="0"/>
          </a:p>
          <a:p>
            <a:r>
              <a:rPr lang="es-ES" dirty="0"/>
              <a:t>Cómo puede verse se analizan funcionen muy conocidas como </a:t>
            </a:r>
            <a:r>
              <a:rPr lang="es-ES" dirty="0" err="1"/>
              <a:t>ipconfig</a:t>
            </a:r>
            <a:r>
              <a:rPr lang="es-ES" dirty="0"/>
              <a:t>, su, grep, </a:t>
            </a:r>
            <a:r>
              <a:rPr lang="es-ES" dirty="0" err="1"/>
              <a:t>find</a:t>
            </a:r>
            <a:r>
              <a:rPr lang="es-ES" dirty="0"/>
              <a:t> … cualquier función puede ser perfectamente vulnerable a uno de estos ataques.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38</a:t>
            </a:fld>
            <a:endParaRPr lang="es-ES"/>
          </a:p>
        </p:txBody>
      </p:sp>
    </p:spTree>
    <p:extLst>
      <p:ext uri="{BB962C8B-B14F-4D97-AF65-F5344CB8AC3E}">
        <p14:creationId xmlns:p14="http://schemas.microsoft.com/office/powerpoint/2010/main" val="1952174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ejemplo del uso de </a:t>
            </a:r>
            <a:r>
              <a:rPr lang="es-ES" dirty="0" err="1"/>
              <a:t>Autopsy</a:t>
            </a:r>
            <a:r>
              <a:rPr lang="es-ES" dirty="0"/>
              <a:t>, en concreto el análisis de actividad reciente podemos señalar </a:t>
            </a:r>
            <a:r>
              <a:rPr lang="es-ES"/>
              <a:t>esta noticia.</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39</a:t>
            </a:fld>
            <a:endParaRPr lang="es-ES"/>
          </a:p>
        </p:txBody>
      </p:sp>
    </p:spTree>
    <p:extLst>
      <p:ext uri="{BB962C8B-B14F-4D97-AF65-F5344CB8AC3E}">
        <p14:creationId xmlns:p14="http://schemas.microsoft.com/office/powerpoint/2010/main" val="232308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En el campo de la informática Forense existen diversas etapas que definen la metodología a seguir en una investigación: identificación, preservación o adquisición, análisis y presentación de los resultados. </a:t>
            </a:r>
            <a:r>
              <a:rPr lang="es-ES" sz="1800">
                <a:solidFill>
                  <a:srgbClr val="2E2C2C"/>
                </a:solidFill>
                <a:effectLst/>
                <a:latin typeface="Arial" panose="020B0604020202020204" pitchFamily="34" charset="0"/>
                <a:ea typeface="Yu Mincho" panose="02020400000000000000" pitchFamily="18" charset="-128"/>
                <a:cs typeface="Arial" panose="020B0604020202020204" pitchFamily="34" charset="0"/>
              </a:rPr>
              <a:t>Siguiendo el flujo de las actividades primero identificamos las fuentes a analizar, posteriormente se realiza el análisis para extraer información valiosa, y finalmente se presentan los resultados.</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a:t>
            </a:fld>
            <a:endParaRPr lang="es-ES"/>
          </a:p>
        </p:txBody>
      </p:sp>
    </p:spTree>
    <p:extLst>
      <p:ext uri="{BB962C8B-B14F-4D97-AF65-F5344CB8AC3E}">
        <p14:creationId xmlns:p14="http://schemas.microsoft.com/office/powerpoint/2010/main" val="631181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lnSpc>
                <a:spcPct val="115000"/>
              </a:lnSpc>
              <a:spcBef>
                <a:spcPts val="800"/>
              </a:spcBef>
              <a:spcAft>
                <a:spcPts val="800"/>
              </a:spcAft>
            </a:pPr>
            <a:r>
              <a:rPr lang="es-ES" sz="1800" dirty="0" err="1">
                <a:solidFill>
                  <a:srgbClr val="2E2C2C"/>
                </a:solidFill>
                <a:effectLst/>
                <a:latin typeface="Arial" panose="020B0604020202020204" pitchFamily="34" charset="0"/>
                <a:ea typeface="Yu Mincho" panose="02020400000000000000" pitchFamily="18" charset="-128"/>
                <a:cs typeface="Arial" panose="020B0604020202020204" pitchFamily="34" charset="0"/>
              </a:rPr>
              <a:t>Foremost</a:t>
            </a: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 es un programa de datos que tiene el objetivo de recuperar archivos eliminados en Linux. </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Una de sus ventajas es que podemos usarlo para recuperar archivos de diferentes formatos. </a:t>
            </a:r>
          </a:p>
          <a:p>
            <a:pPr algn="just">
              <a:lnSpc>
                <a:spcPct val="115000"/>
              </a:lnSpc>
              <a:spcBef>
                <a:spcPts val="800"/>
              </a:spcBef>
              <a:spcAft>
                <a:spcPts val="800"/>
              </a:spcAft>
            </a:pPr>
            <a:endPar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endParaRP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Esta herramienta ejecuta una búsqueda de tipo forense en el disco duro para realizar la recuperación.</a:t>
            </a:r>
          </a:p>
          <a:p>
            <a:pPr algn="just">
              <a:lnSpc>
                <a:spcPct val="115000"/>
              </a:lnSpc>
              <a:spcBef>
                <a:spcPts val="800"/>
              </a:spcBef>
              <a:spcAft>
                <a:spcPts val="800"/>
              </a:spcAft>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40</a:t>
            </a:fld>
            <a:endParaRPr lang="es-ES"/>
          </a:p>
        </p:txBody>
      </p:sp>
    </p:spTree>
    <p:extLst>
      <p:ext uri="{BB962C8B-B14F-4D97-AF65-F5344CB8AC3E}">
        <p14:creationId xmlns:p14="http://schemas.microsoft.com/office/powerpoint/2010/main" val="3453102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Puede realizar ingeniería inversa de los binarios dentro de las imágenes del sistema de archivos para buscar vulnerabilidades.</a:t>
            </a:r>
          </a:p>
          <a:p>
            <a:endParaRPr lang="es-ES" dirty="0"/>
          </a:p>
          <a:p>
            <a:r>
              <a:rPr lang="es-ES" sz="1800" dirty="0">
                <a:solidFill>
                  <a:srgbClr val="2E2C2C"/>
                </a:solidFill>
                <a:effectLst/>
                <a:latin typeface="Arial" panose="020B0604020202020204" pitchFamily="34" charset="0"/>
                <a:ea typeface="Yu Mincho" panose="02020400000000000000" pitchFamily="18" charset="-128"/>
              </a:rPr>
              <a:t>Esta herramienta fue desarrollada por los servicios especiales de fuerza aérea de EEUU junto con el centro de investigación de sistemas de información.</a:t>
            </a:r>
          </a:p>
          <a:p>
            <a:endParaRPr lang="es-ES" sz="1800" dirty="0">
              <a:solidFill>
                <a:srgbClr val="2E2C2C"/>
              </a:solidFill>
              <a:effectLst/>
              <a:latin typeface="Arial" panose="020B0604020202020204" pitchFamily="34" charset="0"/>
              <a:ea typeface="Yu Mincho" panose="02020400000000000000" pitchFamily="18" charset="-128"/>
            </a:endParaRPr>
          </a:p>
          <a:p>
            <a:r>
              <a:rPr lang="es-ES" sz="1800" dirty="0">
                <a:solidFill>
                  <a:srgbClr val="2E2C2C"/>
                </a:solidFill>
                <a:effectLst/>
                <a:latin typeface="Arial" panose="020B0604020202020204" pitchFamily="34" charset="0"/>
                <a:ea typeface="Yu Mincho" panose="02020400000000000000" pitchFamily="18" charset="-128"/>
              </a:rPr>
              <a:t>Vaciar la papelera no significa que se hayan borrado los archivos ya que el sistema solo elimina metadatos y deja los datos inferiores con el fin de sobrescribirlos.</a:t>
            </a:r>
            <a:endParaRPr lang="es-ES" dirty="0"/>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41</a:t>
            </a:fld>
            <a:endParaRPr lang="es-ES"/>
          </a:p>
        </p:txBody>
      </p:sp>
    </p:spTree>
    <p:extLst>
      <p:ext uri="{BB962C8B-B14F-4D97-AF65-F5344CB8AC3E}">
        <p14:creationId xmlns:p14="http://schemas.microsoft.com/office/powerpoint/2010/main" val="3706224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 manera genérica su uso es muy sencillo (aunque se pueden parametrizar algunos elementos como indicamos en la memoria)</a:t>
            </a:r>
          </a:p>
          <a:p>
            <a:endParaRPr lang="es-ES" dirty="0"/>
          </a:p>
          <a:p>
            <a:r>
              <a:rPr lang="es-ES" dirty="0"/>
              <a:t>En el parámetro </a:t>
            </a:r>
            <a:r>
              <a:rPr lang="es-ES" dirty="0" err="1"/>
              <a:t>file_type</a:t>
            </a:r>
            <a:r>
              <a:rPr lang="es-ES" dirty="0"/>
              <a:t> indicaremos el tipo de archivo que estamos buscando, por ejemplo un tipo .dock</a:t>
            </a:r>
          </a:p>
          <a:p>
            <a:endParaRPr lang="es-ES" dirty="0"/>
          </a:p>
          <a:p>
            <a:r>
              <a:rPr lang="es-ES" dirty="0"/>
              <a:t>En cuanto a </a:t>
            </a:r>
            <a:r>
              <a:rPr lang="es-ES" dirty="0" err="1"/>
              <a:t>disk_location</a:t>
            </a:r>
            <a:r>
              <a:rPr lang="es-ES" dirty="0"/>
              <a:t> es la localización de la unidad o directorio que se va a analizar</a:t>
            </a:r>
          </a:p>
          <a:p>
            <a:endParaRPr lang="es-ES" dirty="0"/>
          </a:p>
          <a:p>
            <a:r>
              <a:rPr lang="es-ES" dirty="0"/>
              <a:t>Por último en output se indicará el directorio donde se almacenarán los </a:t>
            </a:r>
            <a:r>
              <a:rPr lang="es-ES"/>
              <a:t>archivos recupera</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42</a:t>
            </a:fld>
            <a:endParaRPr lang="es-ES"/>
          </a:p>
        </p:txBody>
      </p:sp>
    </p:spTree>
    <p:extLst>
      <p:ext uri="{BB962C8B-B14F-4D97-AF65-F5344CB8AC3E}">
        <p14:creationId xmlns:p14="http://schemas.microsoft.com/office/powerpoint/2010/main" val="37305697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Como ejemplo del uso de </a:t>
            </a:r>
            <a:r>
              <a:rPr lang="es-ES" dirty="0" err="1"/>
              <a:t>Autopsy</a:t>
            </a:r>
            <a:r>
              <a:rPr lang="es-ES" dirty="0"/>
              <a:t>, en concreto el análisis de actividad reciente podemos señalar </a:t>
            </a:r>
            <a:r>
              <a:rPr lang="es-ES"/>
              <a:t>esta noticia.</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43</a:t>
            </a:fld>
            <a:endParaRPr lang="es-ES"/>
          </a:p>
        </p:txBody>
      </p:sp>
    </p:spTree>
    <p:extLst>
      <p:ext uri="{BB962C8B-B14F-4D97-AF65-F5344CB8AC3E}">
        <p14:creationId xmlns:p14="http://schemas.microsoft.com/office/powerpoint/2010/main" val="2423341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888B8399-5CE9-4AF3-B21F-15CC16B1DBE3}" type="slidenum">
              <a:rPr lang="es-ES" smtClean="0"/>
              <a:t>44</a:t>
            </a:fld>
            <a:endParaRPr lang="es-ES"/>
          </a:p>
        </p:txBody>
      </p:sp>
    </p:spTree>
    <p:extLst>
      <p:ext uri="{BB962C8B-B14F-4D97-AF65-F5344CB8AC3E}">
        <p14:creationId xmlns:p14="http://schemas.microsoft.com/office/powerpoint/2010/main" val="79654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Llegados a este punto hay que tener en cuenta una serie de principios acerca de la identificación de </a:t>
            </a:r>
            <a:r>
              <a:rPr lang="es-MX"/>
              <a:t>las y </a:t>
            </a:r>
            <a:r>
              <a:rPr lang="es-MX" dirty="0"/>
              <a:t>más específicamente sobre la volatilidad de las mismas. Es vital conocer qué datos son más o menos volátiles, identificarlos correctamente y posteriormente proceder a su recolección. Entendemos por volatilidad de los datos el período de tiempo en el que estarán accesibles en el equipo. Por lo tanto, se deberán recolectar previamente aquellas pruebas más volátiles. Según la RFC 3227, el que se presenta a continuación, es un posible orden de volatilidad de mayor a menor: </a:t>
            </a:r>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5</a:t>
            </a:fld>
            <a:endParaRPr lang="es-ES"/>
          </a:p>
        </p:txBody>
      </p:sp>
    </p:spTree>
    <p:extLst>
      <p:ext uri="{BB962C8B-B14F-4D97-AF65-F5344CB8AC3E}">
        <p14:creationId xmlns:p14="http://schemas.microsoft.com/office/powerpoint/2010/main" val="407428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424D56"/>
                </a:solidFill>
                <a:effectLst/>
                <a:latin typeface="Fedra"/>
              </a:rPr>
              <a:t>En esta fase se obtienen copias de la información que se sospecha que puede estar vinculada con algún incidente. De este modo, hay que evitar modificar cualquier tipo de dato utilizando siempre </a:t>
            </a:r>
            <a:r>
              <a:rPr lang="es-MX" b="1" i="0" dirty="0">
                <a:solidFill>
                  <a:srgbClr val="424D56"/>
                </a:solidFill>
                <a:effectLst/>
                <a:latin typeface="Fedra"/>
              </a:rPr>
              <a:t>copias </a:t>
            </a:r>
            <a:r>
              <a:rPr lang="es-MX" b="1" i="1" dirty="0">
                <a:solidFill>
                  <a:srgbClr val="424D56"/>
                </a:solidFill>
                <a:effectLst/>
                <a:latin typeface="Fedra"/>
              </a:rPr>
              <a:t>bite a bite </a:t>
            </a:r>
            <a:r>
              <a:rPr lang="es-MX" b="0" i="0" dirty="0">
                <a:solidFill>
                  <a:srgbClr val="424D56"/>
                </a:solidFill>
                <a:effectLst/>
                <a:latin typeface="Fedra"/>
              </a:rPr>
              <a:t>con las herramientas y dispositivos adecuados. Cabe aclarar este tipo de copia es imprescindible, debido a que nos dejara recuperar archivos borrados o particiones ocultas, arrojando como resultado una imagen de igual tamaño al disco estudiado.</a:t>
            </a:r>
          </a:p>
          <a:p>
            <a:pPr algn="l"/>
            <a:r>
              <a:rPr lang="es-MX" b="0" i="0" dirty="0">
                <a:solidFill>
                  <a:srgbClr val="424D56"/>
                </a:solidFill>
                <a:effectLst/>
                <a:latin typeface="Fedra"/>
              </a:rPr>
              <a:t>Rotulando con fecha y hora acompañado del uso horario, las muestras deberán ser aisladas en recipientes que no permitan el </a:t>
            </a:r>
            <a:r>
              <a:rPr lang="es-MX" b="1" i="0" dirty="0">
                <a:solidFill>
                  <a:srgbClr val="424D56"/>
                </a:solidFill>
                <a:effectLst/>
                <a:latin typeface="Fedra"/>
              </a:rPr>
              <a:t>deterioro</a:t>
            </a:r>
            <a:r>
              <a:rPr lang="es-MX" b="0" i="0" dirty="0">
                <a:solidFill>
                  <a:srgbClr val="424D56"/>
                </a:solidFill>
                <a:effectLst/>
                <a:latin typeface="Fedra"/>
              </a:rPr>
              <a:t> ni el contacto con el medio. En muchos casos, esta etapa es complementada con el uso de fotografías con el objetivo de plasmar el estado de los equipos y sus componentes electrónicos.</a:t>
            </a:r>
          </a:p>
          <a:p>
            <a:pPr algn="l"/>
            <a:r>
              <a:rPr lang="es-MX" b="0" i="0" dirty="0">
                <a:solidFill>
                  <a:srgbClr val="424D56"/>
                </a:solidFill>
                <a:effectLst/>
                <a:latin typeface="Fedra"/>
              </a:rPr>
              <a:t>Recomendamos la utilización de guantes, bolsas antiestáticas y jaulas de Faraday para depositar dispositivos que puedan interaccionar con ondas electromagnéticas como son los celulares.</a:t>
            </a:r>
          </a:p>
          <a:p>
            <a:pPr algn="l"/>
            <a:r>
              <a:rPr lang="es-MX" b="0" i="0" dirty="0">
                <a:solidFill>
                  <a:srgbClr val="424D56"/>
                </a:solidFill>
                <a:effectLst/>
                <a:latin typeface="Fedra"/>
              </a:rPr>
              <a:t>En muchos casos deberemos utilizar las técnicas de Hashes para identificar de forma unívoca determinados archivos que podrían ser de gran utilidad para la investigación.</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6</a:t>
            </a:fld>
            <a:endParaRPr lang="es-ES"/>
          </a:p>
        </p:txBody>
      </p:sp>
    </p:spTree>
    <p:extLst>
      <p:ext uri="{BB962C8B-B14F-4D97-AF65-F5344CB8AC3E}">
        <p14:creationId xmlns:p14="http://schemas.microsoft.com/office/powerpoint/2010/main" val="2472810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MX" b="0" i="0" dirty="0">
                <a:solidFill>
                  <a:srgbClr val="424D56"/>
                </a:solidFill>
                <a:effectLst/>
                <a:latin typeface="Fedra"/>
              </a:rPr>
              <a:t>Finalmente, una vez obtenida la información y preservada, se pasa a la parte más compleja. Sin duda, es la fase más </a:t>
            </a:r>
            <a:r>
              <a:rPr lang="es-MX" b="1" i="0" dirty="0">
                <a:solidFill>
                  <a:srgbClr val="424D56"/>
                </a:solidFill>
                <a:effectLst/>
                <a:latin typeface="Fedra"/>
              </a:rPr>
              <a:t>técnica</a:t>
            </a:r>
            <a:r>
              <a:rPr lang="es-MX" b="0" i="0" dirty="0">
                <a:solidFill>
                  <a:srgbClr val="424D56"/>
                </a:solidFill>
                <a:effectLst/>
                <a:latin typeface="Fedra"/>
              </a:rPr>
              <a:t>, donde se utilizan tanto </a:t>
            </a:r>
            <a:r>
              <a:rPr lang="es-MX" b="0" i="1" dirty="0">
                <a:solidFill>
                  <a:srgbClr val="424D56"/>
                </a:solidFill>
                <a:effectLst/>
                <a:latin typeface="Fedra"/>
              </a:rPr>
              <a:t>hardware</a:t>
            </a:r>
            <a:r>
              <a:rPr lang="es-MX" b="0" i="0" dirty="0">
                <a:solidFill>
                  <a:srgbClr val="424D56"/>
                </a:solidFill>
                <a:effectLst/>
                <a:latin typeface="Fedra"/>
              </a:rPr>
              <a:t> como </a:t>
            </a:r>
            <a:r>
              <a:rPr lang="es-MX" b="0" i="1" dirty="0">
                <a:solidFill>
                  <a:srgbClr val="424D56"/>
                </a:solidFill>
                <a:effectLst/>
                <a:latin typeface="Fedra"/>
              </a:rPr>
              <a:t>software</a:t>
            </a:r>
            <a:r>
              <a:rPr lang="es-MX" b="0" i="0" dirty="0">
                <a:solidFill>
                  <a:srgbClr val="424D56"/>
                </a:solidFill>
                <a:effectLst/>
                <a:latin typeface="Fedra"/>
              </a:rPr>
              <a:t> específicamente diseñados para el análisis forense. Si bien existen métricas y metodologías que ayudan a estructurar el trabajo de campo, se podrán obtener grandes diferencias dependiendo de las herramientas que se utilicen, las capacidades  y experiencia del analista.</a:t>
            </a:r>
          </a:p>
          <a:p>
            <a:pPr algn="l"/>
            <a:r>
              <a:rPr lang="es-MX" b="0" i="0" dirty="0">
                <a:solidFill>
                  <a:srgbClr val="424D56"/>
                </a:solidFill>
                <a:effectLst/>
                <a:latin typeface="Fedra"/>
              </a:rPr>
              <a:t>Además, es muy importante tener en claro qué es lo que estamos buscando, debido a que esto dará un enfoque más preciso a la hora de ir a buscar pruebas. Sin embargo, el estudio de la línea de tiempo (</a:t>
            </a:r>
            <a:r>
              <a:rPr lang="es-MX" b="0" i="1" dirty="0">
                <a:solidFill>
                  <a:srgbClr val="424D56"/>
                </a:solidFill>
                <a:effectLst/>
                <a:latin typeface="Fedra"/>
              </a:rPr>
              <a:t>timeline</a:t>
            </a:r>
            <a:r>
              <a:rPr lang="es-MX" b="0" i="0" dirty="0">
                <a:solidFill>
                  <a:srgbClr val="424D56"/>
                </a:solidFill>
                <a:effectLst/>
                <a:latin typeface="Fedra"/>
              </a:rPr>
              <a:t>), </a:t>
            </a:r>
            <a:r>
              <a:rPr lang="es-MX" b="1" i="1" dirty="0">
                <a:solidFill>
                  <a:srgbClr val="424D56"/>
                </a:solidFill>
                <a:effectLst/>
                <a:latin typeface="Fedra"/>
              </a:rPr>
              <a:t>logs</a:t>
            </a:r>
            <a:r>
              <a:rPr lang="es-MX" b="1" i="0" dirty="0">
                <a:solidFill>
                  <a:srgbClr val="424D56"/>
                </a:solidFill>
                <a:effectLst/>
                <a:latin typeface="Fedra"/>
              </a:rPr>
              <a:t> </a:t>
            </a:r>
            <a:r>
              <a:rPr lang="es-MX" b="0" i="0" dirty="0">
                <a:solidFill>
                  <a:srgbClr val="424D56"/>
                </a:solidFill>
                <a:effectLst/>
                <a:latin typeface="Fedra"/>
              </a:rPr>
              <a:t>de accesos  y una descarga de la memora RAM será muy útil para la mayoría de las pericias.</a:t>
            </a:r>
          </a:p>
          <a:p>
            <a:pPr algn="l"/>
            <a:r>
              <a:rPr lang="es-MX" b="0" i="0" dirty="0">
                <a:solidFill>
                  <a:srgbClr val="424D56"/>
                </a:solidFill>
                <a:effectLst/>
                <a:latin typeface="Fedra"/>
              </a:rPr>
              <a:t>Es muy importante en esta instancia la evaluación de </a:t>
            </a:r>
            <a:r>
              <a:rPr lang="es-MX" b="1" i="0" dirty="0">
                <a:solidFill>
                  <a:srgbClr val="424D56"/>
                </a:solidFill>
                <a:effectLst/>
                <a:latin typeface="Fedra"/>
              </a:rPr>
              <a:t>criticidad</a:t>
            </a:r>
            <a:r>
              <a:rPr lang="es-MX" b="0" i="0" dirty="0">
                <a:solidFill>
                  <a:srgbClr val="424D56"/>
                </a:solidFill>
                <a:effectLst/>
                <a:latin typeface="Fedra"/>
              </a:rPr>
              <a:t> del incidente encontrado y los actores involucrados en él.</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7</a:t>
            </a:fld>
            <a:endParaRPr lang="es-ES"/>
          </a:p>
        </p:txBody>
      </p:sp>
    </p:spTree>
    <p:extLst>
      <p:ext uri="{BB962C8B-B14F-4D97-AF65-F5344CB8AC3E}">
        <p14:creationId xmlns:p14="http://schemas.microsoft.com/office/powerpoint/2010/main" val="428551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b="0" i="0" dirty="0">
                <a:solidFill>
                  <a:srgbClr val="424D56"/>
                </a:solidFill>
                <a:effectLst/>
                <a:latin typeface="Fedra"/>
              </a:rPr>
              <a:t>Si bien esta es una etapa final, recomendamos ir documentando todas las acciones, en lo posible, a medida que vayan ocurriendo. Aquí ya debemos tener claro por nuestro análisis qué fue lo sucedido, e intentar poner énfasis en </a:t>
            </a:r>
            <a:r>
              <a:rPr lang="es-MX" b="1" i="0" dirty="0">
                <a:solidFill>
                  <a:srgbClr val="424D56"/>
                </a:solidFill>
                <a:effectLst/>
                <a:latin typeface="Fedra"/>
              </a:rPr>
              <a:t>cuestiones críticas</a:t>
            </a:r>
            <a:r>
              <a:rPr lang="es-MX" b="0" i="0" dirty="0">
                <a:solidFill>
                  <a:srgbClr val="424D56"/>
                </a:solidFill>
                <a:effectLst/>
                <a:latin typeface="Fedra"/>
              </a:rPr>
              <a:t> y relevantes a la causa. Debemos citar y adjuntar toda la información obtenida, estableciendo una relación lógica entre las pruebas obtenidas y las tareas realizadas, asegurando la repetibilidad de la investigación.</a:t>
            </a:r>
          </a:p>
          <a:p>
            <a:pPr algn="l"/>
            <a:r>
              <a:rPr lang="es-MX" b="0" i="0" dirty="0">
                <a:solidFill>
                  <a:srgbClr val="424D56"/>
                </a:solidFill>
                <a:effectLst/>
                <a:latin typeface="Fedra"/>
              </a:rPr>
              <a:t>Normalmente se suelen usar varios modelos para la presentación de esta documentación. Por un lado, se entrega un</a:t>
            </a:r>
            <a:r>
              <a:rPr lang="es-MX" b="1" i="0" dirty="0">
                <a:solidFill>
                  <a:srgbClr val="424D56"/>
                </a:solidFill>
                <a:effectLst/>
                <a:latin typeface="Fedra"/>
              </a:rPr>
              <a:t> informe ejecutivo</a:t>
            </a:r>
            <a:r>
              <a:rPr lang="es-MX" b="0" i="0" dirty="0">
                <a:solidFill>
                  <a:srgbClr val="424D56"/>
                </a:solidFill>
                <a:effectLst/>
                <a:latin typeface="Fedra"/>
              </a:rPr>
              <a:t> mostrando los rasgos más importantes de forma resumida y ponderando por criticidad en la investigación sin entrar en detalles técnicos. Este informe debe ser muy claro, certero y conciso, dejando afuera cualquier cuestión que genere algún tipo de duda.</a:t>
            </a:r>
          </a:p>
          <a:p>
            <a:pPr algn="l"/>
            <a:r>
              <a:rPr lang="es-MX" b="0" i="0" dirty="0">
                <a:solidFill>
                  <a:srgbClr val="424D56"/>
                </a:solidFill>
                <a:effectLst/>
                <a:latin typeface="Fedra"/>
              </a:rPr>
              <a:t>Un segundo informe llamado “Informe Técnico” es una exposición que nos detalla en mayor grado y precisión todo el análisis realizado, resaltando técnicas y resultados encontrados, poniendo énfasis en modo de observación y dejando de lado las opiniones personales.</a:t>
            </a:r>
          </a:p>
          <a:p>
            <a:endParaRPr lang="es-ES" dirty="0"/>
          </a:p>
        </p:txBody>
      </p:sp>
      <p:sp>
        <p:nvSpPr>
          <p:cNvPr id="4" name="Marcador de número de diapositiva 3"/>
          <p:cNvSpPr>
            <a:spLocks noGrp="1"/>
          </p:cNvSpPr>
          <p:nvPr>
            <p:ph type="sldNum" sz="quarter" idx="5"/>
          </p:nvPr>
        </p:nvSpPr>
        <p:spPr/>
        <p:txBody>
          <a:bodyPr/>
          <a:lstStyle/>
          <a:p>
            <a:fld id="{888B8399-5CE9-4AF3-B21F-15CC16B1DBE3}" type="slidenum">
              <a:rPr lang="es-ES" smtClean="0"/>
              <a:t>8</a:t>
            </a:fld>
            <a:endParaRPr lang="es-ES"/>
          </a:p>
        </p:txBody>
      </p:sp>
    </p:spTree>
    <p:extLst>
      <p:ext uri="{BB962C8B-B14F-4D97-AF65-F5344CB8AC3E}">
        <p14:creationId xmlns:p14="http://schemas.microsoft.com/office/powerpoint/2010/main" val="2305929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lvl="0" indent="-342900" algn="just">
              <a:lnSpc>
                <a:spcPct val="115000"/>
              </a:lnSpc>
              <a:spcBef>
                <a:spcPts val="800"/>
              </a:spcBef>
              <a:buFont typeface="Arial" panose="020B0604020202020204" pitchFamily="34" charset="0"/>
              <a:buChar char="-"/>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De sistemas operativos: es el proceso de recuperación útil del sistema operativo, el objetivo es adquirir evidencia contra el autor.</a:t>
            </a:r>
          </a:p>
          <a:p>
            <a:pPr marL="342900" lvl="0" indent="-342900" algn="just">
              <a:lnSpc>
                <a:spcPct val="115000"/>
              </a:lnSpc>
              <a:buFont typeface="Arial" panose="020B0604020202020204" pitchFamily="34" charset="0"/>
              <a:buChar char="-"/>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De redes: se refiere a la recopilación, monitorización y análisis de las actividades de la red para descubrir la fuente de ataques, virus, intrusiones o violaciones de seguridad en la red. También se usa para recopilar pruebas mediante el análisis de datos de tráfico de red para identificar la fuente de un ataque.</a:t>
            </a:r>
          </a:p>
          <a:p>
            <a:pPr marL="342900" lvl="0" indent="-342900" algn="just">
              <a:lnSpc>
                <a:spcPct val="115000"/>
              </a:lnSpc>
              <a:buFont typeface="Arial" panose="020B0604020202020204" pitchFamily="34" charset="0"/>
              <a:buChar char="-"/>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En dispositivos móviles: el proceso forense móvil tiene como objetivo recuperar evidencia digital o datos relevantes de un dispositivo móvil de una forma que conserve la evidencia en una condición forense sólida.</a:t>
            </a:r>
          </a:p>
          <a:p>
            <a:pPr marL="342900" lvl="0" indent="-342900" algn="just">
              <a:lnSpc>
                <a:spcPct val="115000"/>
              </a:lnSpc>
              <a:spcAft>
                <a:spcPts val="800"/>
              </a:spcAft>
              <a:buFont typeface="Arial" panose="020B0604020202020204" pitchFamily="34" charset="0"/>
              <a:buChar char="-"/>
            </a:pPr>
            <a:r>
              <a:rPr lang="es-ES" sz="1800" dirty="0">
                <a:solidFill>
                  <a:srgbClr val="2E2C2C"/>
                </a:solidFill>
                <a:effectLst/>
                <a:latin typeface="Arial" panose="020B0604020202020204" pitchFamily="34" charset="0"/>
                <a:ea typeface="Yu Mincho" panose="02020400000000000000" pitchFamily="18" charset="-128"/>
                <a:cs typeface="Arial" panose="020B0604020202020204" pitchFamily="34" charset="0"/>
              </a:rPr>
              <a:t>En la nube o Cloud: actualmente la mayoría de los datos críticos de las empresas se encuentran en la nube. El análisis forense combina la computación en la nube y el análisis forense digital que se centra en la recopilación de información digital de una infraestructura en la nube, esto significa que trabajamos con una colección de recursos informáticos como activos de red, servidores, aplicaciones y cualquier servicio que se brinde.</a:t>
            </a:r>
          </a:p>
        </p:txBody>
      </p:sp>
      <p:sp>
        <p:nvSpPr>
          <p:cNvPr id="4" name="Marcador de número de diapositiva 3"/>
          <p:cNvSpPr>
            <a:spLocks noGrp="1"/>
          </p:cNvSpPr>
          <p:nvPr>
            <p:ph type="sldNum" sz="quarter" idx="5"/>
          </p:nvPr>
        </p:nvSpPr>
        <p:spPr/>
        <p:txBody>
          <a:bodyPr/>
          <a:lstStyle/>
          <a:p>
            <a:fld id="{888B8399-5CE9-4AF3-B21F-15CC16B1DBE3}" type="slidenum">
              <a:rPr lang="es-ES" smtClean="0"/>
              <a:t>9</a:t>
            </a:fld>
            <a:endParaRPr lang="es-ES"/>
          </a:p>
        </p:txBody>
      </p:sp>
    </p:spTree>
    <p:extLst>
      <p:ext uri="{BB962C8B-B14F-4D97-AF65-F5344CB8AC3E}">
        <p14:creationId xmlns:p14="http://schemas.microsoft.com/office/powerpoint/2010/main" val="777830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_01">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6676569"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667656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12420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5080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Imágenes_Texto importante 01">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D935D313-376E-4CA0-9732-D0CACCC07FAD}"/>
              </a:ext>
            </a:extLst>
          </p:cNvPr>
          <p:cNvSpPr>
            <a:spLocks noGrp="1"/>
          </p:cNvSpPr>
          <p:nvPr>
            <p:ph type="pic" sz="quarter" idx="13" hasCustomPrompt="1"/>
          </p:nvPr>
        </p:nvSpPr>
        <p:spPr>
          <a:xfrm>
            <a:off x="6464300" y="0"/>
            <a:ext cx="5727700" cy="6858000"/>
          </a:xfrm>
          <a:custGeom>
            <a:avLst/>
            <a:gdLst>
              <a:gd name="connsiteX0" fmla="*/ 1708150 w 5727700"/>
              <a:gd name="connsiteY0" fmla="*/ 0 h 6858000"/>
              <a:gd name="connsiteX1" fmla="*/ 5727700 w 5727700"/>
              <a:gd name="connsiteY1" fmla="*/ 0 h 6858000"/>
              <a:gd name="connsiteX2" fmla="*/ 5727700 w 5727700"/>
              <a:gd name="connsiteY2" fmla="*/ 6858000 h 6858000"/>
              <a:gd name="connsiteX3" fmla="*/ 0 w 5727700"/>
              <a:gd name="connsiteY3" fmla="*/ 6858000 h 6858000"/>
              <a:gd name="connsiteX4" fmla="*/ 0 w 5727700"/>
              <a:gd name="connsiteY4" fmla="*/ 68326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7700" h="6858000">
                <a:moveTo>
                  <a:pt x="1708150" y="0"/>
                </a:moveTo>
                <a:lnTo>
                  <a:pt x="5727700" y="0"/>
                </a:lnTo>
                <a:lnTo>
                  <a:pt x="5727700" y="6858000"/>
                </a:lnTo>
                <a:lnTo>
                  <a:pt x="0" y="6858000"/>
                </a:lnTo>
                <a:lnTo>
                  <a:pt x="0" y="6832600"/>
                </a:lnTo>
                <a:close/>
              </a:path>
            </a:pathLst>
          </a:custGeom>
        </p:spPr>
        <p:txBody>
          <a:bodyPr vert="horz" wrap="square" lIns="91440" tIns="45720" rIns="91440" bIns="45720" rtlCol="0" anchor="ctr" anchorCtr="1">
            <a:noAutofit/>
          </a:bodyPr>
          <a:lstStyle>
            <a:lvl1pPr marL="0" indent="0">
              <a:buNone/>
              <a:defRPr lang="en-GB" sz="1800"/>
            </a:lvl1pPr>
          </a:lstStyle>
          <a:p>
            <a:pPr marL="228600" lvl="0" indent="-228600" algn="ctr" rtl="0"/>
            <a:r>
              <a:rPr lang="es-ES" noProof="0"/>
              <a:t>Insertar imagen</a:t>
            </a:r>
          </a:p>
        </p:txBody>
      </p:sp>
      <p:sp>
        <p:nvSpPr>
          <p:cNvPr id="12" name="Marcador de posición de imagen 11">
            <a:extLst>
              <a:ext uri="{FF2B5EF4-FFF2-40B4-BE49-F238E27FC236}">
                <a16:creationId xmlns:a16="http://schemas.microsoft.com/office/drawing/2014/main" id="{83A2DEF1-03FF-475D-994A-6FC6FB1414FB}"/>
              </a:ext>
            </a:extLst>
          </p:cNvPr>
          <p:cNvSpPr>
            <a:spLocks noGrp="1"/>
          </p:cNvSpPr>
          <p:nvPr>
            <p:ph type="pic" sz="quarter" idx="12" hasCustomPrompt="1"/>
          </p:nvPr>
        </p:nvSpPr>
        <p:spPr>
          <a:xfrm>
            <a:off x="0" y="0"/>
            <a:ext cx="8087304" cy="6858000"/>
          </a:xfrm>
          <a:custGeom>
            <a:avLst/>
            <a:gdLst>
              <a:gd name="connsiteX0" fmla="*/ 0 w 8087304"/>
              <a:gd name="connsiteY0" fmla="*/ 0 h 6858000"/>
              <a:gd name="connsiteX1" fmla="*/ 8087304 w 8087304"/>
              <a:gd name="connsiteY1" fmla="*/ 0 h 6858000"/>
              <a:gd name="connsiteX2" fmla="*/ 8087304 w 8087304"/>
              <a:gd name="connsiteY2" fmla="*/ 7620 h 6858000"/>
              <a:gd name="connsiteX3" fmla="*/ 6368365 w 8087304"/>
              <a:gd name="connsiteY3" fmla="*/ 6858000 h 6858000"/>
              <a:gd name="connsiteX4" fmla="*/ 0 w 808730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304" h="6858000">
                <a:moveTo>
                  <a:pt x="0" y="0"/>
                </a:moveTo>
                <a:lnTo>
                  <a:pt x="8087304" y="0"/>
                </a:lnTo>
                <a:lnTo>
                  <a:pt x="8087304" y="7620"/>
                </a:lnTo>
                <a:lnTo>
                  <a:pt x="6368365" y="6858000"/>
                </a:lnTo>
                <a:lnTo>
                  <a:pt x="0" y="6858000"/>
                </a:lnTo>
                <a:close/>
              </a:path>
            </a:pathLst>
          </a:custGeom>
        </p:spPr>
        <p:txBody>
          <a:bodyPr wrap="square" rtlCol="0" anchor="ctr" anchorCtr="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lvl1pPr>
          </a:lstStyle>
          <a:p>
            <a:pPr marL="285750" marR="0" lvl="0" indent="-285750" algn="ctr" defTabSz="914400" rtl="0" eaLnBrk="1" fontAlgn="auto" latinLnBrk="0" hangingPunct="1">
              <a:lnSpc>
                <a:spcPct val="90000"/>
              </a:lnSpc>
              <a:spcBef>
                <a:spcPts val="1000"/>
              </a:spcBef>
              <a:spcAft>
                <a:spcPts val="0"/>
              </a:spcAft>
              <a:buClrTx/>
              <a:buSzTx/>
              <a:tabLst/>
              <a:defRPr/>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785586" y="5047107"/>
            <a:ext cx="5005614" cy="1005840"/>
          </a:xfrm>
        </p:spPr>
        <p:txBody>
          <a:bodyPr vert="horz" wrap="square" lIns="0" tIns="45720" rIns="0" bIns="45720" rtlCol="0" anchor="t">
            <a:noAutofit/>
          </a:bodyPr>
          <a:lstStyle>
            <a:lvl1pPr marL="0" indent="0">
              <a:buNone/>
              <a:defRPr lang="en-US" sz="1600" dirty="0" smtClean="0">
                <a:solidFill>
                  <a:schemeClr val="tx1"/>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785586" y="4081468"/>
            <a:ext cx="5005614" cy="822960"/>
          </a:xfrm>
        </p:spPr>
        <p:txBody>
          <a:bodyPr vert="horz" wrap="square" lIns="0" tIns="45720" rIns="91440" bIns="45720" rtlCol="0" anchor="t">
            <a:noAutofit/>
          </a:bodyPr>
          <a:lstStyle>
            <a:lvl1pPr marL="0" indent="0">
              <a:buFont typeface="Arial" panose="020B0604020202020204" pitchFamily="34" charset="0"/>
              <a:buNone/>
              <a:defRPr lang="en-GB" sz="2400" dirty="0">
                <a:solidFill>
                  <a:schemeClr val="tx1"/>
                </a:solidFill>
                <a:latin typeface="Corbel" panose="020B0503020204020204" pitchFamily="34" charset="0"/>
              </a:defRPr>
            </a:lvl1pPr>
          </a:lstStyle>
          <a:p>
            <a:pPr marL="0" lvl="0" rtl="0">
              <a:lnSpc>
                <a:spcPct val="100000"/>
              </a:lnSpc>
            </a:pPr>
            <a:r>
              <a:rPr lang="es-ES" noProof="0"/>
              <a:t>Haga clic para modificar el estilo de título del patrón</a:t>
            </a:r>
          </a:p>
        </p:txBody>
      </p:sp>
      <p:sp>
        <p:nvSpPr>
          <p:cNvPr id="20" name="Marcador de número de diapositiva 7">
            <a:extLst>
              <a:ext uri="{FF2B5EF4-FFF2-40B4-BE49-F238E27FC236}">
                <a16:creationId xmlns:a16="http://schemas.microsoft.com/office/drawing/2014/main" id="{1CEA3362-50AD-4D98-92C4-DA1D8C857A75}"/>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791417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F3686C7-DF83-47D9-A485-35F4F1D36A69}"/>
              </a:ext>
            </a:extLst>
          </p:cNvPr>
          <p:cNvGrpSpPr/>
          <p:nvPr userDrawn="1"/>
        </p:nvGrpSpPr>
        <p:grpSpPr>
          <a:xfrm>
            <a:off x="0" y="6086479"/>
            <a:ext cx="12192000" cy="600974"/>
            <a:chOff x="0" y="6086479"/>
            <a:chExt cx="12192000" cy="600974"/>
          </a:xfrm>
        </p:grpSpPr>
        <p:sp>
          <p:nvSpPr>
            <p:cNvPr id="4" name="Rectángulo 3">
              <a:extLst>
                <a:ext uri="{FF2B5EF4-FFF2-40B4-BE49-F238E27FC236}">
                  <a16:creationId xmlns:a16="http://schemas.microsoft.com/office/drawing/2014/main" id="{790B36CF-9391-49E9-B599-8B724B6EF267}"/>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6" name="Elipse 5">
              <a:extLst>
                <a:ext uri="{FF2B5EF4-FFF2-40B4-BE49-F238E27FC236}">
                  <a16:creationId xmlns:a16="http://schemas.microsoft.com/office/drawing/2014/main" id="{468CE156-5D60-42B0-A4F9-33FA8553780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5" name="Marcador de número de diapositiva 7">
            <a:extLst>
              <a:ext uri="{FF2B5EF4-FFF2-40B4-BE49-F238E27FC236}">
                <a16:creationId xmlns:a16="http://schemas.microsoft.com/office/drawing/2014/main" id="{9E4521A1-4C9D-4795-B551-D151E8856AA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540370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0" name="Título 1">
            <a:extLst>
              <a:ext uri="{FF2B5EF4-FFF2-40B4-BE49-F238E27FC236}">
                <a16:creationId xmlns:a16="http://schemas.microsoft.com/office/drawing/2014/main" id="{A75C086E-F523-4C77-938F-0DB6203DBC43}"/>
              </a:ext>
            </a:extLst>
          </p:cNvPr>
          <p:cNvSpPr>
            <a:spLocks noGrp="1"/>
          </p:cNvSpPr>
          <p:nvPr>
            <p:ph type="ctrTitle" hasCustomPrompt="1"/>
          </p:nvPr>
        </p:nvSpPr>
        <p:spPr>
          <a:xfrm>
            <a:off x="691080" y="2139696"/>
            <a:ext cx="5578995" cy="879928"/>
          </a:xfrm>
        </p:spPr>
        <p:txBody>
          <a:bodyPr vert="horz" lIns="91440" tIns="45720" rIns="91440" bIns="45720" rtlCol="0" anchor="ctr" anchorCtr="0">
            <a:noAutofit/>
          </a:bodyPr>
          <a:lstStyle>
            <a:lvl1pPr algn="l">
              <a:defRPr lang="en-GB" b="0" dirty="0">
                <a:solidFill>
                  <a:schemeClr val="bg1"/>
                </a:solidFill>
              </a:defRPr>
            </a:lvl1pPr>
          </a:lstStyle>
          <a:p>
            <a:pPr marL="0" lvl="0" algn="ctr" rtl="0"/>
            <a:r>
              <a:rPr lang="es-ES" noProof="0"/>
              <a:t>TÍTULO</a:t>
            </a:r>
          </a:p>
        </p:txBody>
      </p:sp>
      <p:sp>
        <p:nvSpPr>
          <p:cNvPr id="17" name="Marcador de texto 4">
            <a:extLst>
              <a:ext uri="{FF2B5EF4-FFF2-40B4-BE49-F238E27FC236}">
                <a16:creationId xmlns:a16="http://schemas.microsoft.com/office/drawing/2014/main" id="{B293AB9F-7C1D-4A06-9F42-4FD67BF2739F}"/>
              </a:ext>
            </a:extLst>
          </p:cNvPr>
          <p:cNvSpPr>
            <a:spLocks noGrp="1"/>
          </p:cNvSpPr>
          <p:nvPr>
            <p:ph type="body" sz="quarter" idx="15" hasCustomPrompt="1"/>
          </p:nvPr>
        </p:nvSpPr>
        <p:spPr>
          <a:xfrm>
            <a:off x="1359075" y="3653097"/>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Nombre</a:t>
            </a:r>
          </a:p>
        </p:txBody>
      </p:sp>
      <p:sp>
        <p:nvSpPr>
          <p:cNvPr id="18" name="Marcador de texto 4">
            <a:extLst>
              <a:ext uri="{FF2B5EF4-FFF2-40B4-BE49-F238E27FC236}">
                <a16:creationId xmlns:a16="http://schemas.microsoft.com/office/drawing/2014/main" id="{224AF9FB-5C6E-4050-AE8D-3B218C0F1DAE}"/>
              </a:ext>
            </a:extLst>
          </p:cNvPr>
          <p:cNvSpPr>
            <a:spLocks noGrp="1"/>
          </p:cNvSpPr>
          <p:nvPr>
            <p:ph type="body" sz="quarter" idx="16" hasCustomPrompt="1"/>
          </p:nvPr>
        </p:nvSpPr>
        <p:spPr>
          <a:xfrm>
            <a:off x="1359075" y="4392151"/>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Teléfono</a:t>
            </a:r>
          </a:p>
        </p:txBody>
      </p:sp>
      <p:sp>
        <p:nvSpPr>
          <p:cNvPr id="19" name="Marcador de texto 4">
            <a:extLst>
              <a:ext uri="{FF2B5EF4-FFF2-40B4-BE49-F238E27FC236}">
                <a16:creationId xmlns:a16="http://schemas.microsoft.com/office/drawing/2014/main" id="{68A48B85-2E0B-42B6-AB4A-1302D3C828F5}"/>
              </a:ext>
            </a:extLst>
          </p:cNvPr>
          <p:cNvSpPr>
            <a:spLocks noGrp="1"/>
          </p:cNvSpPr>
          <p:nvPr>
            <p:ph type="body" sz="quarter" idx="17" hasCustomPrompt="1"/>
          </p:nvPr>
        </p:nvSpPr>
        <p:spPr>
          <a:xfrm>
            <a:off x="1359075" y="5131205"/>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Correo electrónico</a:t>
            </a:r>
          </a:p>
        </p:txBody>
      </p:sp>
      <p:sp>
        <p:nvSpPr>
          <p:cNvPr id="20" name="Marcador de texto 4">
            <a:extLst>
              <a:ext uri="{FF2B5EF4-FFF2-40B4-BE49-F238E27FC236}">
                <a16:creationId xmlns:a16="http://schemas.microsoft.com/office/drawing/2014/main" id="{9244D33F-3A47-4DE3-8198-7AC5316E31E6}"/>
              </a:ext>
            </a:extLst>
          </p:cNvPr>
          <p:cNvSpPr>
            <a:spLocks noGrp="1"/>
          </p:cNvSpPr>
          <p:nvPr>
            <p:ph type="body" sz="quarter" idx="18" hasCustomPrompt="1"/>
          </p:nvPr>
        </p:nvSpPr>
        <p:spPr>
          <a:xfrm>
            <a:off x="1359075" y="5870258"/>
            <a:ext cx="3695206" cy="276999"/>
          </a:xfrm>
        </p:spPr>
        <p:txBody>
          <a:bodyPr lIns="0" rtlCol="0" anchor="ctr">
            <a:noAutofit/>
          </a:bodyPr>
          <a:lstStyle>
            <a:lvl1pPr marL="0" indent="0">
              <a:lnSpc>
                <a:spcPct val="100000"/>
              </a:lnSpc>
              <a:buNone/>
              <a:defRPr sz="1800" spc="0">
                <a:solidFill>
                  <a:schemeClr val="bg1"/>
                </a:solidFill>
              </a:defRPr>
            </a:lvl1pPr>
          </a:lstStyle>
          <a:p>
            <a:pPr lvl="0" rtl="0"/>
            <a:r>
              <a:rPr lang="es-ES" noProof="0"/>
              <a:t>Sitio web</a:t>
            </a:r>
          </a:p>
        </p:txBody>
      </p:sp>
      <p:sp>
        <p:nvSpPr>
          <p:cNvPr id="3" name="Marcador de contenido 2">
            <a:extLst>
              <a:ext uri="{FF2B5EF4-FFF2-40B4-BE49-F238E27FC236}">
                <a16:creationId xmlns:a16="http://schemas.microsoft.com/office/drawing/2014/main" id="{8F220C8B-2E18-4D91-A806-6C7C3940B00F}"/>
              </a:ext>
            </a:extLst>
          </p:cNvPr>
          <p:cNvSpPr>
            <a:spLocks noGrp="1" noChangeAspect="1"/>
          </p:cNvSpPr>
          <p:nvPr>
            <p:ph sz="quarter" idx="19" hasCustomPrompt="1"/>
          </p:nvPr>
        </p:nvSpPr>
        <p:spPr>
          <a:xfrm>
            <a:off x="691080" y="4295744"/>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8" name="Marcador de contenido 2">
            <a:extLst>
              <a:ext uri="{FF2B5EF4-FFF2-40B4-BE49-F238E27FC236}">
                <a16:creationId xmlns:a16="http://schemas.microsoft.com/office/drawing/2014/main" id="{3D1C5933-D103-4989-B652-C7B692341BC3}"/>
              </a:ext>
            </a:extLst>
          </p:cNvPr>
          <p:cNvSpPr>
            <a:spLocks noGrp="1" noChangeAspect="1"/>
          </p:cNvSpPr>
          <p:nvPr>
            <p:ph sz="quarter" idx="20" hasCustomPrompt="1"/>
          </p:nvPr>
        </p:nvSpPr>
        <p:spPr>
          <a:xfrm>
            <a:off x="691080" y="5034798"/>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29" name="Marcador de contenido 2">
            <a:extLst>
              <a:ext uri="{FF2B5EF4-FFF2-40B4-BE49-F238E27FC236}">
                <a16:creationId xmlns:a16="http://schemas.microsoft.com/office/drawing/2014/main" id="{A80EBF65-A9A1-4724-B962-DB9B79A924AA}"/>
              </a:ext>
            </a:extLst>
          </p:cNvPr>
          <p:cNvSpPr>
            <a:spLocks noGrp="1" noChangeAspect="1"/>
          </p:cNvSpPr>
          <p:nvPr>
            <p:ph sz="quarter" idx="21" hasCustomPrompt="1"/>
          </p:nvPr>
        </p:nvSpPr>
        <p:spPr>
          <a:xfrm>
            <a:off x="691080" y="5773851"/>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
        <p:nvSpPr>
          <p:cNvPr id="30" name="Marcador de contenido 2">
            <a:extLst>
              <a:ext uri="{FF2B5EF4-FFF2-40B4-BE49-F238E27FC236}">
                <a16:creationId xmlns:a16="http://schemas.microsoft.com/office/drawing/2014/main" id="{06251342-E6E3-4C57-A0A9-C7BB3DCAE115}"/>
              </a:ext>
            </a:extLst>
          </p:cNvPr>
          <p:cNvSpPr>
            <a:spLocks noGrp="1" noChangeAspect="1"/>
          </p:cNvSpPr>
          <p:nvPr>
            <p:ph sz="quarter" idx="22" hasCustomPrompt="1"/>
          </p:nvPr>
        </p:nvSpPr>
        <p:spPr>
          <a:xfrm>
            <a:off x="691080" y="3556690"/>
            <a:ext cx="469813" cy="469812"/>
          </a:xfrm>
          <a:prstGeom prst="ellipse">
            <a:avLst/>
          </a:prstGeom>
          <a:noFill/>
          <a:ln>
            <a:noFill/>
          </a:ln>
        </p:spPr>
        <p:txBody>
          <a:bodyPr lIns="0" tIns="0" rIns="0" bIns="0" rtlCol="0" anchor="ctr">
            <a:noAutofit/>
          </a:bodyPr>
          <a:lstStyle>
            <a:lvl1pPr marL="0" indent="0" algn="ctr">
              <a:buNone/>
              <a:defRPr sz="1050">
                <a:solidFill>
                  <a:schemeClr val="tx1"/>
                </a:solidFill>
              </a:defRPr>
            </a:lvl1pPr>
          </a:lstStyle>
          <a:p>
            <a:pPr lvl="0" rtl="0"/>
            <a:r>
              <a:rPr lang="es-ES" noProof="0"/>
              <a:t>Icono</a:t>
            </a:r>
          </a:p>
        </p:txBody>
      </p:sp>
    </p:spTree>
    <p:extLst>
      <p:ext uri="{BB962C8B-B14F-4D97-AF65-F5344CB8AC3E}">
        <p14:creationId xmlns:p14="http://schemas.microsoft.com/office/powerpoint/2010/main" val="4169354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3" name="Forma libre: Forma 12">
            <a:extLst>
              <a:ext uri="{FF2B5EF4-FFF2-40B4-BE49-F238E27FC236}">
                <a16:creationId xmlns:a16="http://schemas.microsoft.com/office/drawing/2014/main" id="{5BE10AC4-CBFC-4ECF-92D5-9CE1874F58D7}"/>
              </a:ext>
            </a:extLst>
          </p:cNvPr>
          <p:cNvSpPr/>
          <p:nvPr userDrawn="1"/>
        </p:nvSpPr>
        <p:spPr>
          <a:xfrm>
            <a:off x="0" y="0"/>
            <a:ext cx="8568965"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Tree>
    <p:extLst>
      <p:ext uri="{BB962C8B-B14F-4D97-AF65-F5344CB8AC3E}">
        <p14:creationId xmlns:p14="http://schemas.microsoft.com/office/powerpoint/2010/main" val="2466734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4334810"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grpSp>
        <p:nvGrpSpPr>
          <p:cNvPr id="6" name="Grupo 5">
            <a:extLst>
              <a:ext uri="{FF2B5EF4-FFF2-40B4-BE49-F238E27FC236}">
                <a16:creationId xmlns:a16="http://schemas.microsoft.com/office/drawing/2014/main" id="{EFDB39AB-B644-434A-9D55-AF3455D468E5}"/>
              </a:ext>
            </a:extLst>
          </p:cNvPr>
          <p:cNvGrpSpPr/>
          <p:nvPr userDrawn="1"/>
        </p:nvGrpSpPr>
        <p:grpSpPr>
          <a:xfrm>
            <a:off x="9140346" y="5054600"/>
            <a:ext cx="676275" cy="114300"/>
            <a:chOff x="9330846" y="5054600"/>
            <a:chExt cx="676275" cy="114300"/>
          </a:xfrm>
        </p:grpSpPr>
        <p:sp>
          <p:nvSpPr>
            <p:cNvPr id="7" name="Elipse 6">
              <a:extLst>
                <a:ext uri="{FF2B5EF4-FFF2-40B4-BE49-F238E27FC236}">
                  <a16:creationId xmlns:a16="http://schemas.microsoft.com/office/drawing/2014/main" id="{BF14E129-1970-4994-89E5-F7A67128AFE3}"/>
                </a:ext>
              </a:extLst>
            </p:cNvPr>
            <p:cNvSpPr/>
            <p:nvPr/>
          </p:nvSpPr>
          <p:spPr>
            <a:xfrm>
              <a:off x="933084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Elipse 7">
              <a:extLst>
                <a:ext uri="{FF2B5EF4-FFF2-40B4-BE49-F238E27FC236}">
                  <a16:creationId xmlns:a16="http://schemas.microsoft.com/office/drawing/2014/main" id="{593336FA-97B2-4528-88E8-5FF97F86E216}"/>
                </a:ext>
              </a:extLst>
            </p:cNvPr>
            <p:cNvSpPr/>
            <p:nvPr/>
          </p:nvSpPr>
          <p:spPr>
            <a:xfrm>
              <a:off x="951817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Elipse 8">
              <a:extLst>
                <a:ext uri="{FF2B5EF4-FFF2-40B4-BE49-F238E27FC236}">
                  <a16:creationId xmlns:a16="http://schemas.microsoft.com/office/drawing/2014/main" id="{8A73C166-FCDF-40AE-8B0D-69C7E2C8573E}"/>
                </a:ext>
              </a:extLst>
            </p:cNvPr>
            <p:cNvSpPr/>
            <p:nvPr/>
          </p:nvSpPr>
          <p:spPr>
            <a:xfrm>
              <a:off x="9705496"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Elipse 10">
              <a:extLst>
                <a:ext uri="{FF2B5EF4-FFF2-40B4-BE49-F238E27FC236}">
                  <a16:creationId xmlns:a16="http://schemas.microsoft.com/office/drawing/2014/main" id="{EF418119-E3DD-44B0-A4AF-F8A98EC5863B}"/>
                </a:ext>
              </a:extLst>
            </p:cNvPr>
            <p:cNvSpPr/>
            <p:nvPr/>
          </p:nvSpPr>
          <p:spPr>
            <a:xfrm>
              <a:off x="9892821" y="5054600"/>
              <a:ext cx="114300" cy="114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Tree>
    <p:extLst>
      <p:ext uri="{BB962C8B-B14F-4D97-AF65-F5344CB8AC3E}">
        <p14:creationId xmlns:p14="http://schemas.microsoft.com/office/powerpoint/2010/main" val="387349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C7BBA6D3-FEB9-412B-8FBB-095FC3A60ABF}"/>
              </a:ext>
            </a:extLst>
          </p:cNvPr>
          <p:cNvSpPr>
            <a:spLocks noGrp="1"/>
          </p:cNvSpPr>
          <p:nvPr>
            <p:ph idx="1" hasCustomPrompt="1"/>
          </p:nvPr>
        </p:nvSpPr>
        <p:spPr>
          <a:xfrm>
            <a:off x="633186" y="1825625"/>
            <a:ext cx="10815864" cy="435133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01002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contenido 2">
            <a:extLst>
              <a:ext uri="{FF2B5EF4-FFF2-40B4-BE49-F238E27FC236}">
                <a16:creationId xmlns:a16="http://schemas.microsoft.com/office/drawing/2014/main" id="{64A4F74B-B2CD-407C-865A-037EDFAC9DB0}"/>
              </a:ext>
            </a:extLst>
          </p:cNvPr>
          <p:cNvSpPr>
            <a:spLocks noGrp="1"/>
          </p:cNvSpPr>
          <p:nvPr>
            <p:ph sz="half" idx="1" hasCustomPrompt="1"/>
          </p:nvPr>
        </p:nvSpPr>
        <p:spPr>
          <a:xfrm>
            <a:off x="633186" y="1825625"/>
            <a:ext cx="5386614"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3">
            <a:extLst>
              <a:ext uri="{FF2B5EF4-FFF2-40B4-BE49-F238E27FC236}">
                <a16:creationId xmlns:a16="http://schemas.microsoft.com/office/drawing/2014/main" id="{A2548E2E-973A-4D52-ACB9-BF564F407308}"/>
              </a:ext>
            </a:extLst>
          </p:cNvPr>
          <p:cNvSpPr>
            <a:spLocks noGrp="1"/>
          </p:cNvSpPr>
          <p:nvPr>
            <p:ph sz="half" idx="2" hasCustomPrompt="1"/>
          </p:nvPr>
        </p:nvSpPr>
        <p:spPr>
          <a:xfrm>
            <a:off x="6172200" y="1825625"/>
            <a:ext cx="527685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051069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2">
            <a:extLst>
              <a:ext uri="{FF2B5EF4-FFF2-40B4-BE49-F238E27FC236}">
                <a16:creationId xmlns:a16="http://schemas.microsoft.com/office/drawing/2014/main" id="{10CD1AD0-C8B7-4785-A47D-D822CF4F248F}"/>
              </a:ext>
            </a:extLst>
          </p:cNvPr>
          <p:cNvSpPr>
            <a:spLocks noGrp="1"/>
          </p:cNvSpPr>
          <p:nvPr>
            <p:ph type="body" idx="1" hasCustomPrompt="1"/>
          </p:nvPr>
        </p:nvSpPr>
        <p:spPr>
          <a:xfrm>
            <a:off x="633186" y="1681163"/>
            <a:ext cx="533214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0" name="Marcador de posición de texto 4">
            <a:extLst>
              <a:ext uri="{FF2B5EF4-FFF2-40B4-BE49-F238E27FC236}">
                <a16:creationId xmlns:a16="http://schemas.microsoft.com/office/drawing/2014/main" id="{90A1BBCF-EEF1-4C9A-BA10-9657A79560D3}"/>
              </a:ext>
            </a:extLst>
          </p:cNvPr>
          <p:cNvSpPr>
            <a:spLocks noGrp="1"/>
          </p:cNvSpPr>
          <p:nvPr>
            <p:ph type="body" sz="quarter" idx="3" hasCustomPrompt="1"/>
          </p:nvPr>
        </p:nvSpPr>
        <p:spPr>
          <a:xfrm>
            <a:off x="6172200" y="1681163"/>
            <a:ext cx="527685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1" name="Marcador de posición de contenido 3">
            <a:extLst>
              <a:ext uri="{FF2B5EF4-FFF2-40B4-BE49-F238E27FC236}">
                <a16:creationId xmlns:a16="http://schemas.microsoft.com/office/drawing/2014/main" id="{79F8415A-57A2-4D5C-97B0-E78499CC7C6F}"/>
              </a:ext>
            </a:extLst>
          </p:cNvPr>
          <p:cNvSpPr>
            <a:spLocks noGrp="1"/>
          </p:cNvSpPr>
          <p:nvPr>
            <p:ph sz="half" idx="2" hasCustomPrompt="1"/>
          </p:nvPr>
        </p:nvSpPr>
        <p:spPr>
          <a:xfrm>
            <a:off x="633186" y="2505075"/>
            <a:ext cx="5332147"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posición de contenido 5">
            <a:extLst>
              <a:ext uri="{FF2B5EF4-FFF2-40B4-BE49-F238E27FC236}">
                <a16:creationId xmlns:a16="http://schemas.microsoft.com/office/drawing/2014/main" id="{37A31490-A10D-455A-B515-E26064D0E10A}"/>
              </a:ext>
            </a:extLst>
          </p:cNvPr>
          <p:cNvSpPr>
            <a:spLocks noGrp="1"/>
          </p:cNvSpPr>
          <p:nvPr>
            <p:ph sz="quarter" idx="4" hasCustomPrompt="1"/>
          </p:nvPr>
        </p:nvSpPr>
        <p:spPr>
          <a:xfrm>
            <a:off x="6172200" y="2505075"/>
            <a:ext cx="527685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949070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ido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Marcador de posición de texto 3">
            <a:extLst>
              <a:ext uri="{FF2B5EF4-FFF2-40B4-BE49-F238E27FC236}">
                <a16:creationId xmlns:a16="http://schemas.microsoft.com/office/drawing/2014/main" id="{9F5DF135-B773-4FF0-A198-687768159124}"/>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4D4BA48E-457A-42FA-BC00-3AE386B38A0C}"/>
              </a:ext>
            </a:extLst>
          </p:cNvPr>
          <p:cNvSpPr>
            <a:spLocks noGrp="1"/>
          </p:cNvSpPr>
          <p:nvPr>
            <p:ph idx="1" hasCustomPrompt="1"/>
          </p:nvPr>
        </p:nvSpPr>
        <p:spPr>
          <a:xfrm>
            <a:off x="5183188" y="987425"/>
            <a:ext cx="6265862"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Título 1">
            <a:extLst>
              <a:ext uri="{FF2B5EF4-FFF2-40B4-BE49-F238E27FC236}">
                <a16:creationId xmlns:a16="http://schemas.microsoft.com/office/drawing/2014/main" id="{43DF8AE6-3466-400C-B6F1-335DF4DED075}"/>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Tree>
    <p:extLst>
      <p:ext uri="{BB962C8B-B14F-4D97-AF65-F5344CB8AC3E}">
        <p14:creationId xmlns:p14="http://schemas.microsoft.com/office/powerpoint/2010/main" val="3976986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_02">
    <p:spTree>
      <p:nvGrpSpPr>
        <p:cNvPr id="1" name=""/>
        <p:cNvGrpSpPr/>
        <p:nvPr/>
      </p:nvGrpSpPr>
      <p:grpSpPr>
        <a:xfrm>
          <a:off x="0" y="0"/>
          <a:ext cx="0" cy="0"/>
          <a:chOff x="0" y="0"/>
          <a:chExt cx="0" cy="0"/>
        </a:xfrm>
      </p:grpSpPr>
      <p:sp>
        <p:nvSpPr>
          <p:cNvPr id="10" name="Forma libre: Forma 9">
            <a:extLst>
              <a:ext uri="{FF2B5EF4-FFF2-40B4-BE49-F238E27FC236}">
                <a16:creationId xmlns:a16="http://schemas.microsoft.com/office/drawing/2014/main" id="{B305EBB3-0F16-4B63-82ED-191AB224B8E2}"/>
              </a:ext>
            </a:extLst>
          </p:cNvPr>
          <p:cNvSpPr/>
          <p:nvPr userDrawn="1"/>
        </p:nvSpPr>
        <p:spPr>
          <a:xfrm>
            <a:off x="5512953" y="0"/>
            <a:ext cx="3522381" cy="6858000"/>
          </a:xfrm>
          <a:custGeom>
            <a:avLst/>
            <a:gdLst>
              <a:gd name="connsiteX0" fmla="*/ 0 w 3522381"/>
              <a:gd name="connsiteY0" fmla="*/ 0 h 6858000"/>
              <a:gd name="connsiteX1" fmla="*/ 3522381 w 3522381"/>
              <a:gd name="connsiteY1" fmla="*/ 0 h 6858000"/>
              <a:gd name="connsiteX2" fmla="*/ 51547 w 3522381"/>
              <a:gd name="connsiteY2" fmla="*/ 6858000 h 6858000"/>
              <a:gd name="connsiteX3" fmla="*/ 0 w 35223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22381" h="6858000">
                <a:moveTo>
                  <a:pt x="0" y="0"/>
                </a:moveTo>
                <a:lnTo>
                  <a:pt x="3522381" y="0"/>
                </a:lnTo>
                <a:lnTo>
                  <a:pt x="51547" y="6858000"/>
                </a:lnTo>
                <a:lnTo>
                  <a:pt x="0" y="6858000"/>
                </a:lnTo>
                <a:close/>
              </a:path>
            </a:pathLst>
          </a:custGeom>
          <a:solidFill>
            <a:schemeClr val="bg1">
              <a:lumMod val="9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noProof="0"/>
          </a:p>
        </p:txBody>
      </p:sp>
      <p:sp>
        <p:nvSpPr>
          <p:cNvPr id="12" name="Marcador de posición de imagen 11">
            <a:extLst>
              <a:ext uri="{FF2B5EF4-FFF2-40B4-BE49-F238E27FC236}">
                <a16:creationId xmlns:a16="http://schemas.microsoft.com/office/drawing/2014/main" id="{1A440F4A-C2AF-406D-B420-CCF52F447AC1}"/>
              </a:ext>
            </a:extLst>
          </p:cNvPr>
          <p:cNvSpPr>
            <a:spLocks noGrp="1"/>
          </p:cNvSpPr>
          <p:nvPr>
            <p:ph type="pic" sz="quarter" idx="10" hasCustomPrompt="1"/>
          </p:nvPr>
        </p:nvSpPr>
        <p:spPr>
          <a:xfrm>
            <a:off x="-1" y="0"/>
            <a:ext cx="5504688"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7274144" y="1291772"/>
            <a:ext cx="4379976" cy="3611880"/>
          </a:xfrm>
        </p:spPr>
        <p:txBody>
          <a:bodyPr vert="horz" lIns="91440" tIns="45720" rIns="91440" bIns="45720" rtlCol="0" anchor="b" anchorCtr="1">
            <a:noAutofit/>
          </a:bodyPr>
          <a:lstStyle>
            <a:lvl1pPr>
              <a:defRPr lang="en-GB" dirty="0"/>
            </a:lvl1pPr>
          </a:lstStyle>
          <a:p>
            <a:pPr marL="0" lvl="0" algn="ctr"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7389079" y="5392401"/>
            <a:ext cx="4178808" cy="521208"/>
          </a:xfrm>
        </p:spPr>
        <p:txBody>
          <a:bodyPr vert="horz" lIns="91440" tIns="45720" rIns="91440" bIns="45720" rtlCol="0" anchor="t">
            <a:noAutofit/>
          </a:bodyPr>
          <a:lstStyle>
            <a:lvl1pPr marL="0" indent="0" algn="ctr">
              <a:buNone/>
              <a:defRPr lang="en-US" sz="1800" dirty="0">
                <a:solidFill>
                  <a:srgbClr val="B2606E"/>
                </a:solidFill>
              </a:defRPr>
            </a:lvl1pPr>
          </a:lstStyle>
          <a:p>
            <a:pPr lvl="0" rtl="0"/>
            <a:r>
              <a:rPr lang="es-ES" noProof="0"/>
              <a:t>Subtítulo</a:t>
            </a:r>
          </a:p>
        </p:txBody>
      </p:sp>
    </p:spTree>
    <p:extLst>
      <p:ext uri="{BB962C8B-B14F-4D97-AF65-F5344CB8AC3E}">
        <p14:creationId xmlns:p14="http://schemas.microsoft.com/office/powerpoint/2010/main" val="1270854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859AE304-DA92-45D8-B258-61BEA6C99C0E}"/>
              </a:ext>
            </a:extLst>
          </p:cNvPr>
          <p:cNvGrpSpPr/>
          <p:nvPr userDrawn="1"/>
        </p:nvGrpSpPr>
        <p:grpSpPr>
          <a:xfrm>
            <a:off x="0" y="6086479"/>
            <a:ext cx="12192000" cy="600974"/>
            <a:chOff x="0" y="6086479"/>
            <a:chExt cx="12192000" cy="600974"/>
          </a:xfrm>
        </p:grpSpPr>
        <p:sp>
          <p:nvSpPr>
            <p:cNvPr id="5" name="Rectángulo 4">
              <a:extLst>
                <a:ext uri="{FF2B5EF4-FFF2-40B4-BE49-F238E27FC236}">
                  <a16:creationId xmlns:a16="http://schemas.microsoft.com/office/drawing/2014/main" id="{6BF91D02-B4A9-4013-94B6-079A8D06DE11}"/>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Elipse 6">
              <a:extLst>
                <a:ext uri="{FF2B5EF4-FFF2-40B4-BE49-F238E27FC236}">
                  <a16:creationId xmlns:a16="http://schemas.microsoft.com/office/drawing/2014/main" id="{74DAC864-782A-48D4-8E15-9B35C60421BB}"/>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8" name="Marcador de número de diapositiva 5">
            <a:extLst>
              <a:ext uri="{FF2B5EF4-FFF2-40B4-BE49-F238E27FC236}">
                <a16:creationId xmlns:a16="http://schemas.microsoft.com/office/drawing/2014/main" id="{73B7B0E2-E4FA-4B45-89A6-98E4C4DC1D24}"/>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
        <p:nvSpPr>
          <p:cNvPr id="9" name="Título 1">
            <a:extLst>
              <a:ext uri="{FF2B5EF4-FFF2-40B4-BE49-F238E27FC236}">
                <a16:creationId xmlns:a16="http://schemas.microsoft.com/office/drawing/2014/main" id="{A3EA16B2-FFAE-4A6E-977D-191BC1DB5B28}"/>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10" name="Marcador de posición de texto 3">
            <a:extLst>
              <a:ext uri="{FF2B5EF4-FFF2-40B4-BE49-F238E27FC236}">
                <a16:creationId xmlns:a16="http://schemas.microsoft.com/office/drawing/2014/main" id="{436B2E80-B2B9-4309-8C9B-11D0B83C4337}"/>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1" name="Marcador de posición de imagen 2">
            <a:extLst>
              <a:ext uri="{FF2B5EF4-FFF2-40B4-BE49-F238E27FC236}">
                <a16:creationId xmlns:a16="http://schemas.microsoft.com/office/drawing/2014/main" id="{03DB89DF-F372-4E54-9DFD-D53E42A2B8E8}"/>
              </a:ext>
            </a:extLst>
          </p:cNvPr>
          <p:cNvSpPr>
            <a:spLocks noGrp="1"/>
          </p:cNvSpPr>
          <p:nvPr>
            <p:ph type="pic" idx="1"/>
          </p:nvPr>
        </p:nvSpPr>
        <p:spPr>
          <a:xfrm>
            <a:off x="5183188" y="457201"/>
            <a:ext cx="6172200" cy="5403850"/>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4294346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03">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47CEAAF6-CCA9-40F8-8A3D-FAAD92220D11}"/>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bg1"/>
                </a:solidFill>
              </a:defRPr>
            </a:lvl1pPr>
          </a:lstStyle>
          <a:p>
            <a:pPr rtl="0"/>
            <a:r>
              <a:rPr lang="es-ES" noProof="0"/>
              <a:t>Insertar imagen</a:t>
            </a:r>
          </a:p>
        </p:txBody>
      </p:sp>
      <p:sp>
        <p:nvSpPr>
          <p:cNvPr id="2" name="Título 1">
            <a:extLst>
              <a:ext uri="{FF2B5EF4-FFF2-40B4-BE49-F238E27FC236}">
                <a16:creationId xmlns:a16="http://schemas.microsoft.com/office/drawing/2014/main" id="{C1744DE2-A455-46F2-BE15-959050C87CE4}"/>
              </a:ext>
            </a:extLst>
          </p:cNvPr>
          <p:cNvSpPr>
            <a:spLocks noGrp="1"/>
          </p:cNvSpPr>
          <p:nvPr>
            <p:ph type="ctrTitle" hasCustomPrompt="1"/>
          </p:nvPr>
        </p:nvSpPr>
        <p:spPr>
          <a:xfrm>
            <a:off x="316020" y="2404234"/>
            <a:ext cx="5330038" cy="1746504"/>
          </a:xfrm>
        </p:spPr>
        <p:txBody>
          <a:bodyPr vert="horz" lIns="0" tIns="45720" rIns="0" bIns="45720" rtlCol="0" anchor="b" anchorCtr="1">
            <a:noAutofit/>
          </a:bodyPr>
          <a:lstStyle>
            <a:lvl1pPr>
              <a:defRPr lang="en-GB" dirty="0">
                <a:solidFill>
                  <a:schemeClr val="bg1"/>
                </a:solidFill>
              </a:defRPr>
            </a:lvl1pPr>
          </a:lstStyle>
          <a:p>
            <a:pPr marL="0" lvl="0" rtl="0"/>
            <a:r>
              <a:rPr lang="es-ES" noProof="0"/>
              <a:t>TÍTULO</a:t>
            </a:r>
          </a:p>
        </p:txBody>
      </p:sp>
      <p:sp>
        <p:nvSpPr>
          <p:cNvPr id="3" name="Subtítulo 2">
            <a:extLst>
              <a:ext uri="{FF2B5EF4-FFF2-40B4-BE49-F238E27FC236}">
                <a16:creationId xmlns:a16="http://schemas.microsoft.com/office/drawing/2014/main" id="{AC9DE4F3-CE8F-41A0-BFDE-76D0DF1DF432}"/>
              </a:ext>
            </a:extLst>
          </p:cNvPr>
          <p:cNvSpPr>
            <a:spLocks noGrp="1"/>
          </p:cNvSpPr>
          <p:nvPr>
            <p:ph type="subTitle" idx="1" hasCustomPrompt="1"/>
          </p:nvPr>
        </p:nvSpPr>
        <p:spPr>
          <a:xfrm>
            <a:off x="453180" y="4553291"/>
            <a:ext cx="5049510" cy="521208"/>
          </a:xfrm>
        </p:spPr>
        <p:txBody>
          <a:bodyPr vert="horz" lIns="0" tIns="0" rIns="0" bIns="0" rtlCol="0" anchor="t" anchorCtr="1">
            <a:noAutofit/>
          </a:bodyPr>
          <a:lstStyle>
            <a:lvl1pPr marL="0" indent="0">
              <a:lnSpc>
                <a:spcPct val="100000"/>
              </a:lnSpc>
              <a:spcBef>
                <a:spcPts val="0"/>
              </a:spcBef>
              <a:buNone/>
              <a:defRPr lang="en-GB" sz="2000" dirty="0">
                <a:solidFill>
                  <a:schemeClr val="bg1"/>
                </a:solidFill>
              </a:defRPr>
            </a:lvl1pPr>
          </a:lstStyle>
          <a:p>
            <a:pPr lvl="0" rtl="0"/>
            <a:r>
              <a:rPr lang="es-ES" noProof="0"/>
              <a:t>Subtítulo</a:t>
            </a:r>
          </a:p>
        </p:txBody>
      </p:sp>
    </p:spTree>
    <p:extLst>
      <p:ext uri="{BB962C8B-B14F-4D97-AF65-F5344CB8AC3E}">
        <p14:creationId xmlns:p14="http://schemas.microsoft.com/office/powerpoint/2010/main" val="34771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7" name="Marcador de posición de imagen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rtlCol="0" anchor="ctr" anchorCtr="1">
            <a:normAutofit/>
          </a:bodyPr>
          <a:lstStyle>
            <a:lvl1pPr marL="0" indent="0">
              <a:buNone/>
              <a:defRPr sz="2400">
                <a:solidFill>
                  <a:schemeClr val="tx1"/>
                </a:solidFill>
              </a:defRPr>
            </a:lvl1pPr>
          </a:lstStyle>
          <a:p>
            <a:pPr rtl="0"/>
            <a:r>
              <a:rPr lang="es-ES" noProof="0"/>
              <a:t>Insertar imagen</a:t>
            </a:r>
          </a:p>
        </p:txBody>
      </p:sp>
      <p:sp>
        <p:nvSpPr>
          <p:cNvPr id="2" name="Título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728D712-0D13-4ECD-9BEB-B8EE651FF63F}"/>
              </a:ext>
            </a:extLst>
          </p:cNvPr>
          <p:cNvSpPr>
            <a:spLocks noGrp="1"/>
          </p:cNvSpPr>
          <p:nvPr>
            <p:ph type="body" idx="1" hasCustomPrompt="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rtl="0"/>
            <a:r>
              <a:rPr lang="es-ES" noProof="0"/>
              <a:t>Editar estilos de texto del patrón</a:t>
            </a:r>
          </a:p>
        </p:txBody>
      </p:sp>
    </p:spTree>
    <p:extLst>
      <p:ext uri="{BB962C8B-B14F-4D97-AF65-F5344CB8AC3E}">
        <p14:creationId xmlns:p14="http://schemas.microsoft.com/office/powerpoint/2010/main" val="341130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1 Contenido_2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6836125" y="0"/>
            <a:ext cx="5355875"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4386558"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834640" cy="3368675"/>
          </a:xfrm>
        </p:spPr>
        <p:txBody>
          <a:bodyPr vert="horz" wrap="square" lIns="0" tIns="45720" rIns="0" bIns="45720" rtlCol="0" anchor="t">
            <a:noAutofit/>
          </a:bodyPr>
          <a:lstStyle>
            <a:lvl1pPr marL="0" indent="0">
              <a:buNone/>
              <a:defRPr lang="en-US" sz="1400" dirty="0" smtClean="0">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6891564" cy="830997"/>
          </a:xfrm>
        </p:spPr>
        <p:txBody>
          <a:bodyPr vert="horz" wrap="square" lIns="0" tIns="45720" rIns="91440" bIns="45720" rtlCol="0" anchor="t">
            <a:noAutofit/>
          </a:bodyPr>
          <a:lstStyle>
            <a:lvl1pPr>
              <a:defRPr lang="en-GB" sz="2400">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906451"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5645309" y="1981200"/>
            <a:ext cx="548640" cy="548640"/>
          </a:xfrm>
        </p:spPr>
        <p:txBody>
          <a:bodyPr lIns="0" tIns="0" rIns="0" bIns="0" rtlCol="0" anchor="ctr">
            <a:noAutofit/>
          </a:bodyPr>
          <a:lstStyle>
            <a:lvl1pPr marL="0" indent="0" algn="ctr">
              <a:buNone/>
              <a:defRPr sz="1400"/>
            </a:lvl1pPr>
          </a:lstStyle>
          <a:p>
            <a:pPr lvl="0" rtl="0"/>
            <a:r>
              <a:rPr lang="es-ES" noProof="0"/>
              <a:t>Icono</a:t>
            </a:r>
          </a:p>
        </p:txBody>
      </p:sp>
      <p:sp>
        <p:nvSpPr>
          <p:cNvPr id="18" name="Marcador de número de diapositiva 7">
            <a:extLst>
              <a:ext uri="{FF2B5EF4-FFF2-40B4-BE49-F238E27FC236}">
                <a16:creationId xmlns:a16="http://schemas.microsoft.com/office/drawing/2014/main" id="{8728750D-82C7-4A8D-A7C7-554934667964}"/>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7720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2 Contenido_3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4" name="Marcador de texto 12">
            <a:extLst>
              <a:ext uri="{FF2B5EF4-FFF2-40B4-BE49-F238E27FC236}">
                <a16:creationId xmlns:a16="http://schemas.microsoft.com/office/drawing/2014/main" id="{C7F0E85E-786D-44FC-A9C8-8853277D7C38}"/>
              </a:ext>
            </a:extLst>
          </p:cNvPr>
          <p:cNvSpPr>
            <a:spLocks noGrp="1"/>
          </p:cNvSpPr>
          <p:nvPr>
            <p:ph type="body" sz="quarter" idx="12" hasCustomPrompt="1"/>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7" name="Marcador de contenido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texto 12">
            <a:extLst>
              <a:ext uri="{FF2B5EF4-FFF2-40B4-BE49-F238E27FC236}">
                <a16:creationId xmlns:a16="http://schemas.microsoft.com/office/drawing/2014/main" id="{DEF523FD-B1FC-40A7-93AA-389CB38E17C0}"/>
              </a:ext>
            </a:extLst>
          </p:cNvPr>
          <p:cNvSpPr>
            <a:spLocks noGrp="1"/>
          </p:cNvSpPr>
          <p:nvPr>
            <p:ph type="body" sz="quarter" idx="15" hasCustomPrompt="1"/>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rtl="0">
              <a:lnSpc>
                <a:spcPct val="100000"/>
              </a:lnSpc>
              <a:spcBef>
                <a:spcPct val="0"/>
              </a:spcBef>
            </a:pPr>
            <a:r>
              <a:rPr lang="es-ES" noProof="0"/>
              <a:t>Editar estilos de texto del patrón</a:t>
            </a:r>
          </a:p>
        </p:txBody>
      </p:sp>
      <p:sp>
        <p:nvSpPr>
          <p:cNvPr id="10" name="Marcador de contenido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número de diapositiva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105480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3 Contenido_2 columna Vertical">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posición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809750" y="1847927"/>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2304413"/>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1" name="Marcador de texto 12">
            <a:extLst>
              <a:ext uri="{FF2B5EF4-FFF2-40B4-BE49-F238E27FC236}">
                <a16:creationId xmlns:a16="http://schemas.microsoft.com/office/drawing/2014/main" id="{C3BB8EAB-4266-4938-A8CB-6D18C938017F}"/>
              </a:ext>
            </a:extLst>
          </p:cNvPr>
          <p:cNvSpPr>
            <a:spLocks noGrp="1"/>
          </p:cNvSpPr>
          <p:nvPr>
            <p:ph type="body" sz="quarter" idx="14" hasCustomPrompt="1"/>
          </p:nvPr>
        </p:nvSpPr>
        <p:spPr>
          <a:xfrm>
            <a:off x="1809750" y="4048520"/>
            <a:ext cx="7315200" cy="146161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12" name="Marcador de contenido 15">
            <a:extLst>
              <a:ext uri="{FF2B5EF4-FFF2-40B4-BE49-F238E27FC236}">
                <a16:creationId xmlns:a16="http://schemas.microsoft.com/office/drawing/2014/main" id="{716D363C-A0A5-4FB1-8CC2-850C0CD9F4E7}"/>
              </a:ext>
            </a:extLst>
          </p:cNvPr>
          <p:cNvSpPr>
            <a:spLocks noGrp="1"/>
          </p:cNvSpPr>
          <p:nvPr>
            <p:ph sz="quarter" idx="15" hasCustomPrompt="1"/>
          </p:nvPr>
        </p:nvSpPr>
        <p:spPr>
          <a:xfrm>
            <a:off x="647700" y="4505006"/>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15" name="Marcador de número de diapositiva 7">
            <a:extLst>
              <a:ext uri="{FF2B5EF4-FFF2-40B4-BE49-F238E27FC236}">
                <a16:creationId xmlns:a16="http://schemas.microsoft.com/office/drawing/2014/main" id="{AAF4A39B-C3C3-4691-BB94-371047ADD50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44719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4 Contenido_1 columna">
    <p:spTree>
      <p:nvGrpSpPr>
        <p:cNvPr id="1" name=""/>
        <p:cNvGrpSpPr/>
        <p:nvPr/>
      </p:nvGrpSpPr>
      <p:grpSpPr>
        <a:xfrm>
          <a:off x="0" y="0"/>
          <a:ext cx="0" cy="0"/>
          <a:chOff x="0" y="0"/>
          <a:chExt cx="0" cy="0"/>
        </a:xfrm>
      </p:grpSpPr>
      <p:sp>
        <p:nvSpPr>
          <p:cNvPr id="9" name="Marcador de posición de imagen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rtl="0">
              <a:buNone/>
            </a:pPr>
            <a:r>
              <a:rPr lang="es-ES" noProof="0"/>
              <a:t>Insertar imagen</a:t>
            </a:r>
          </a:p>
        </p:txBody>
      </p:sp>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2438400" cy="4248073"/>
          </a:xfrm>
        </p:spPr>
        <p:txBody>
          <a:bodyPr vert="horz" wrap="square" lIns="0" tIns="45720" rIns="0" bIns="45720" rtlCol="0" anchor="t">
            <a:noAutofit/>
          </a:bodyPr>
          <a:lstStyle>
            <a:lvl1pPr>
              <a:defRPr lang="en-US" sz="1400" dirty="0" smtClean="0">
                <a:solidFill>
                  <a:schemeClr val="bg1">
                    <a:lumMod val="95000"/>
                  </a:schemeClr>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bg1">
                    <a:lumMod val="95000"/>
                  </a:schemeClr>
                </a:solidFill>
              </a:defRPr>
            </a:lvl1pPr>
          </a:lstStyle>
          <a:p>
            <a:pPr lvl="0" rtl="0"/>
            <a:r>
              <a:rPr lang="es-ES" noProof="0"/>
              <a:t>Icono</a:t>
            </a:r>
          </a:p>
        </p:txBody>
      </p:sp>
      <p:sp>
        <p:nvSpPr>
          <p:cNvPr id="8" name="Marcador de número de diapositiva 7">
            <a:extLst>
              <a:ext uri="{FF2B5EF4-FFF2-40B4-BE49-F238E27FC236}">
                <a16:creationId xmlns:a16="http://schemas.microsoft.com/office/drawing/2014/main" id="{100F546D-5491-4A19-9725-5C920C5738BE}"/>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rtl="0"/>
            <a:fld id="{817179DE-9BF3-494C-804F-0C7C90AC8700}" type="slidenum">
              <a:rPr lang="es-ES" noProof="0" smtClean="0"/>
              <a:pPr algn="ctr" rtl="0"/>
              <a:t>‹Nº›</a:t>
            </a:fld>
            <a:endParaRPr lang="es-ES" noProof="0"/>
          </a:p>
        </p:txBody>
      </p:sp>
    </p:spTree>
    <p:extLst>
      <p:ext uri="{BB962C8B-B14F-4D97-AF65-F5344CB8AC3E}">
        <p14:creationId xmlns:p14="http://schemas.microsoft.com/office/powerpoint/2010/main" val="2215973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 Contenido">
    <p:spTree>
      <p:nvGrpSpPr>
        <p:cNvPr id="1" name=""/>
        <p:cNvGrpSpPr/>
        <p:nvPr/>
      </p:nvGrpSpPr>
      <p:grpSpPr>
        <a:xfrm>
          <a:off x="0" y="0"/>
          <a:ext cx="0" cy="0"/>
          <a:chOff x="0" y="0"/>
          <a:chExt cx="0" cy="0"/>
        </a:xfrm>
      </p:grpSpPr>
      <p:sp>
        <p:nvSpPr>
          <p:cNvPr id="13" name="Marcador de texto 12">
            <a:extLst>
              <a:ext uri="{FF2B5EF4-FFF2-40B4-BE49-F238E27FC236}">
                <a16:creationId xmlns:a16="http://schemas.microsoft.com/office/drawing/2014/main" id="{B48BA177-B717-42B2-884C-04576C20342D}"/>
              </a:ext>
            </a:extLst>
          </p:cNvPr>
          <p:cNvSpPr>
            <a:spLocks noGrp="1"/>
          </p:cNvSpPr>
          <p:nvPr>
            <p:ph type="body" sz="quarter" idx="11" hasCustomPrompt="1"/>
          </p:nvPr>
        </p:nvSpPr>
        <p:spPr>
          <a:xfrm>
            <a:off x="1562100" y="1733627"/>
            <a:ext cx="8534400" cy="4248073"/>
          </a:xfrm>
        </p:spPr>
        <p:txBody>
          <a:bodyPr vert="horz" wrap="square" lIns="0" tIns="45720" rIns="0" bIns="45720" rtlCol="0" anchor="t">
            <a:noAutofit/>
          </a:bodyPr>
          <a:lstStyle>
            <a:lvl1pPr>
              <a:defRPr lang="en-US" sz="1400" dirty="0" smtClean="0">
                <a:solidFill>
                  <a:schemeClr val="tx1"/>
                </a:solidFill>
                <a:latin typeface="+mn-lt"/>
                <a:ea typeface="+mj-ea"/>
                <a:cs typeface="+mj-cs"/>
              </a:defRPr>
            </a:lvl1pPr>
          </a:lstStyle>
          <a:p>
            <a:pPr marL="0" lvl="0" rtl="0">
              <a:lnSpc>
                <a:spcPct val="100000"/>
              </a:lnSpc>
              <a:spcBef>
                <a:spcPct val="0"/>
              </a:spcBef>
              <a:buNone/>
            </a:pPr>
            <a:r>
              <a:rPr lang="es-ES" noProof="0"/>
              <a:t>Editar estilos de texto del patrón</a:t>
            </a:r>
          </a:p>
        </p:txBody>
      </p:sp>
      <p:sp>
        <p:nvSpPr>
          <p:cNvPr id="2" name="Título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815864" cy="830997"/>
          </a:xfrm>
        </p:spPr>
        <p:txBody>
          <a:bodyPr vert="horz" wrap="square" lIns="0" tIns="45720" rIns="91440" bIns="45720" rtlCol="0" anchor="t">
            <a:noAutofit/>
          </a:bodyPr>
          <a:lstStyle>
            <a:lvl1pPr>
              <a:defRPr lang="en-GB" sz="2400">
                <a:solidFill>
                  <a:schemeClr val="tx1"/>
                </a:solidFill>
                <a:latin typeface="Corbel" panose="020B0503020204020204" pitchFamily="34" charset="0"/>
              </a:defRPr>
            </a:lvl1pPr>
          </a:lstStyle>
          <a:p>
            <a:pPr lvl="0" rtl="0">
              <a:lnSpc>
                <a:spcPct val="100000"/>
              </a:lnSpc>
            </a:pPr>
            <a:r>
              <a:rPr lang="es-ES" noProof="0"/>
              <a:t>Haga clic para modificar el estilo de título del patrón</a:t>
            </a:r>
          </a:p>
        </p:txBody>
      </p:sp>
      <p:sp>
        <p:nvSpPr>
          <p:cNvPr id="16" name="Marcador de contenido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647700" y="1733627"/>
            <a:ext cx="548640" cy="548640"/>
          </a:xfrm>
        </p:spPr>
        <p:txBody>
          <a:bodyPr lIns="0" tIns="0" rIns="0" bIns="0" rtlCol="0" anchor="ctr">
            <a:noAutofit/>
          </a:bodyPr>
          <a:lstStyle>
            <a:lvl1pPr marL="0" indent="0" algn="ctr">
              <a:buNone/>
              <a:defRPr sz="1400">
                <a:solidFill>
                  <a:schemeClr val="tx1"/>
                </a:solidFill>
              </a:defRPr>
            </a:lvl1pPr>
          </a:lstStyle>
          <a:p>
            <a:pPr lvl="0" rtl="0"/>
            <a:r>
              <a:rPr lang="es-ES" noProof="0"/>
              <a:t>Icono</a:t>
            </a:r>
          </a:p>
        </p:txBody>
      </p:sp>
      <p:grpSp>
        <p:nvGrpSpPr>
          <p:cNvPr id="11" name="Grupo 10">
            <a:extLst>
              <a:ext uri="{FF2B5EF4-FFF2-40B4-BE49-F238E27FC236}">
                <a16:creationId xmlns:a16="http://schemas.microsoft.com/office/drawing/2014/main" id="{00AC1958-0DCB-4970-ADE3-E64DAAFC501D}"/>
              </a:ext>
            </a:extLst>
          </p:cNvPr>
          <p:cNvGrpSpPr/>
          <p:nvPr userDrawn="1"/>
        </p:nvGrpSpPr>
        <p:grpSpPr>
          <a:xfrm>
            <a:off x="0" y="6086479"/>
            <a:ext cx="12192000" cy="600974"/>
            <a:chOff x="0" y="6086479"/>
            <a:chExt cx="12192000" cy="600974"/>
          </a:xfrm>
        </p:grpSpPr>
        <p:sp>
          <p:nvSpPr>
            <p:cNvPr id="12" name="Rectángulo 11">
              <a:extLst>
                <a:ext uri="{FF2B5EF4-FFF2-40B4-BE49-F238E27FC236}">
                  <a16:creationId xmlns:a16="http://schemas.microsoft.com/office/drawing/2014/main" id="{9E71A8D8-5A28-4968-9E80-110E9CB88F92}"/>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Elipse 13">
              <a:extLst>
                <a:ext uri="{FF2B5EF4-FFF2-40B4-BE49-F238E27FC236}">
                  <a16:creationId xmlns:a16="http://schemas.microsoft.com/office/drawing/2014/main" id="{7239C02C-1FAD-4E73-AB32-5A30A946A447}"/>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sp>
        <p:nvSpPr>
          <p:cNvPr id="15" name="Marcador de número de diapositiva 5">
            <a:extLst>
              <a:ext uri="{FF2B5EF4-FFF2-40B4-BE49-F238E27FC236}">
                <a16:creationId xmlns:a16="http://schemas.microsoft.com/office/drawing/2014/main" id="{FF40D550-A563-4E50-AEE9-6D9D19499F9F}"/>
              </a:ext>
            </a:extLst>
          </p:cNvPr>
          <p:cNvSpPr txBox="1">
            <a:spLocks/>
          </p:cNvSpPr>
          <p:nvPr userDrawn="1"/>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noProof="0" smtClean="0">
                <a:solidFill>
                  <a:schemeClr val="bg1"/>
                </a:solidFill>
              </a:rPr>
              <a:pPr algn="ctr" rtl="0"/>
              <a:t>‹Nº›</a:t>
            </a:fld>
            <a:endParaRPr lang="es-ES" sz="1200" noProof="0">
              <a:solidFill>
                <a:schemeClr val="bg1"/>
              </a:solidFill>
            </a:endParaRPr>
          </a:p>
        </p:txBody>
      </p:sp>
    </p:spTree>
    <p:extLst>
      <p:ext uri="{BB962C8B-B14F-4D97-AF65-F5344CB8AC3E}">
        <p14:creationId xmlns:p14="http://schemas.microsoft.com/office/powerpoint/2010/main" val="1830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Marcador de posición de número de diapositiva 7">
            <a:extLst>
              <a:ext uri="{FF2B5EF4-FFF2-40B4-BE49-F238E27FC236}">
                <a16:creationId xmlns:a16="http://schemas.microsoft.com/office/drawing/2014/main" id="{90F2147C-DDBF-4431-95AC-650CCE32FC7A}"/>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tx1"/>
                </a:solidFill>
              </a:defRPr>
            </a:lvl1pPr>
          </a:lstStyle>
          <a:p>
            <a:pPr algn="ctr" rtl="0"/>
            <a:fld id="{817179DE-9BF3-494C-804F-0C7C90AC8700}" type="slidenum">
              <a:rPr lang="es-ES" noProof="0" smtClean="0"/>
              <a:pPr algn="ctr" rtl="0"/>
              <a:t>‹Nº›</a:t>
            </a:fld>
            <a:endParaRPr lang="es-ES" noProof="0"/>
          </a:p>
        </p:txBody>
      </p:sp>
      <p:sp>
        <p:nvSpPr>
          <p:cNvPr id="2" name="Marcador de posición de título 1">
            <a:extLst>
              <a:ext uri="{FF2B5EF4-FFF2-40B4-BE49-F238E27FC236}">
                <a16:creationId xmlns:a16="http://schemas.microsoft.com/office/drawing/2014/main" id="{224C3681-351A-40D9-8C08-632E98237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607CEF16-92A3-4A77-B95D-A9DB52319F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Tree>
    <p:extLst>
      <p:ext uri="{BB962C8B-B14F-4D97-AF65-F5344CB8AC3E}">
        <p14:creationId xmlns:p14="http://schemas.microsoft.com/office/powerpoint/2010/main" val="4096770716"/>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70" r:id="rId10"/>
    <p:sldLayoutId id="2147483669" r:id="rId11"/>
    <p:sldLayoutId id="2147483655"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Marcador de posición de imagen 16">
            <a:extLst>
              <a:ext uri="{FF2B5EF4-FFF2-40B4-BE49-F238E27FC236}">
                <a16:creationId xmlns:a16="http://schemas.microsoft.com/office/drawing/2014/main" id="{83B20FBB-8217-4FB0-BC35-E49BA9252554}"/>
              </a:ext>
            </a:extLst>
          </p:cNvPr>
          <p:cNvPicPr>
            <a:picLocks noGrp="1" noChangeAspect="1"/>
          </p:cNvPicPr>
          <p:nvPr>
            <p:ph type="pic" sz="quarter" idx="13"/>
          </p:nvPr>
        </p:nvPicPr>
        <p:blipFill>
          <a:blip r:embed="rId3"/>
          <a:srcRect t="9719" b="9719"/>
          <a:stretch/>
        </p:blipFill>
        <p:spPr>
          <a:xfrm>
            <a:off x="6516914" y="0"/>
            <a:ext cx="5675085" cy="6858000"/>
          </a:xfrm>
        </p:spPr>
      </p:pic>
      <p:pic>
        <p:nvPicPr>
          <p:cNvPr id="5" name="Marcador de posición de imagen 4">
            <a:extLst>
              <a:ext uri="{FF2B5EF4-FFF2-40B4-BE49-F238E27FC236}">
                <a16:creationId xmlns:a16="http://schemas.microsoft.com/office/drawing/2014/main" id="{68B6FFC1-6A21-4DAC-82BC-F2966925C165}"/>
              </a:ext>
            </a:extLst>
          </p:cNvPr>
          <p:cNvPicPr>
            <a:picLocks noGrp="1" noChangeAspect="1"/>
          </p:cNvPicPr>
          <p:nvPr>
            <p:ph type="pic" sz="quarter" idx="12"/>
          </p:nvPr>
        </p:nvPicPr>
        <p:blipFill>
          <a:blip r:embed="rId4"/>
          <a:srcRect l="6986" r="6986"/>
          <a:stretch/>
        </p:blipFill>
        <p:spPr>
          <a:xfrm>
            <a:off x="0" y="-1"/>
            <a:ext cx="8115300" cy="6858001"/>
          </a:xfrm>
        </p:spPr>
      </p:pic>
      <p:grpSp>
        <p:nvGrpSpPr>
          <p:cNvPr id="9" name="Grupo 8" descr="elemento decorativo">
            <a:extLst>
              <a:ext uri="{FF2B5EF4-FFF2-40B4-BE49-F238E27FC236}">
                <a16:creationId xmlns:a16="http://schemas.microsoft.com/office/drawing/2014/main" id="{E7969C14-1078-4610-9BC5-74119C9B87BE}"/>
              </a:ext>
            </a:extLst>
          </p:cNvPr>
          <p:cNvGrpSpPr/>
          <p:nvPr/>
        </p:nvGrpSpPr>
        <p:grpSpPr>
          <a:xfrm>
            <a:off x="0" y="3808320"/>
            <a:ext cx="7833208" cy="2547440"/>
            <a:chOff x="0" y="3808320"/>
            <a:chExt cx="7833208" cy="2547440"/>
          </a:xfrm>
        </p:grpSpPr>
        <p:sp>
          <p:nvSpPr>
            <p:cNvPr id="10" name="Forma libre: Forma 9">
              <a:extLst>
                <a:ext uri="{FF2B5EF4-FFF2-40B4-BE49-F238E27FC236}">
                  <a16:creationId xmlns:a16="http://schemas.microsoft.com/office/drawing/2014/main" id="{E531D018-EFA3-4346-AB80-7CE436393D9E}"/>
                </a:ext>
              </a:extLst>
            </p:cNvPr>
            <p:cNvSpPr/>
            <p:nvPr/>
          </p:nvSpPr>
          <p:spPr>
            <a:xfrm>
              <a:off x="0" y="3808320"/>
              <a:ext cx="7833208" cy="2547440"/>
            </a:xfrm>
            <a:custGeom>
              <a:avLst/>
              <a:gdLst>
                <a:gd name="connsiteX0" fmla="*/ 0 w 7833208"/>
                <a:gd name="connsiteY0" fmla="*/ 0 h 2547440"/>
                <a:gd name="connsiteX1" fmla="*/ 7833208 w 7833208"/>
                <a:gd name="connsiteY1" fmla="*/ 0 h 2547440"/>
                <a:gd name="connsiteX2" fmla="*/ 7135846 w 7833208"/>
                <a:gd name="connsiteY2" fmla="*/ 2547440 h 2547440"/>
                <a:gd name="connsiteX3" fmla="*/ 0 w 7833208"/>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833208" h="2547440">
                  <a:moveTo>
                    <a:pt x="0" y="0"/>
                  </a:moveTo>
                  <a:lnTo>
                    <a:pt x="7833208" y="0"/>
                  </a:lnTo>
                  <a:lnTo>
                    <a:pt x="7135846" y="2547440"/>
                  </a:lnTo>
                  <a:lnTo>
                    <a:pt x="0" y="254744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1" name="Forma libre: Forma 10">
              <a:extLst>
                <a:ext uri="{FF2B5EF4-FFF2-40B4-BE49-F238E27FC236}">
                  <a16:creationId xmlns:a16="http://schemas.microsoft.com/office/drawing/2014/main" id="{FA9D7AC8-80D5-49DC-A585-FCFFA6CA4B66}"/>
                </a:ext>
              </a:extLst>
            </p:cNvPr>
            <p:cNvSpPr/>
            <p:nvPr/>
          </p:nvSpPr>
          <p:spPr>
            <a:xfrm>
              <a:off x="1" y="3808320"/>
              <a:ext cx="7692571" cy="2547440"/>
            </a:xfrm>
            <a:custGeom>
              <a:avLst/>
              <a:gdLst>
                <a:gd name="connsiteX0" fmla="*/ 0 w 7692571"/>
                <a:gd name="connsiteY0" fmla="*/ 0 h 2547440"/>
                <a:gd name="connsiteX1" fmla="*/ 7692571 w 7692571"/>
                <a:gd name="connsiteY1" fmla="*/ 0 h 2547440"/>
                <a:gd name="connsiteX2" fmla="*/ 6995209 w 7692571"/>
                <a:gd name="connsiteY2" fmla="*/ 2547440 h 2547440"/>
                <a:gd name="connsiteX3" fmla="*/ 0 w 7692571"/>
                <a:gd name="connsiteY3" fmla="*/ 2547440 h 2547440"/>
              </a:gdLst>
              <a:ahLst/>
              <a:cxnLst>
                <a:cxn ang="0">
                  <a:pos x="connsiteX0" y="connsiteY0"/>
                </a:cxn>
                <a:cxn ang="0">
                  <a:pos x="connsiteX1" y="connsiteY1"/>
                </a:cxn>
                <a:cxn ang="0">
                  <a:pos x="connsiteX2" y="connsiteY2"/>
                </a:cxn>
                <a:cxn ang="0">
                  <a:pos x="connsiteX3" y="connsiteY3"/>
                </a:cxn>
              </a:cxnLst>
              <a:rect l="l" t="t" r="r" b="b"/>
              <a:pathLst>
                <a:path w="7692571" h="2547440">
                  <a:moveTo>
                    <a:pt x="0" y="0"/>
                  </a:moveTo>
                  <a:lnTo>
                    <a:pt x="7692571" y="0"/>
                  </a:lnTo>
                  <a:lnTo>
                    <a:pt x="6995209" y="2547440"/>
                  </a:lnTo>
                  <a:lnTo>
                    <a:pt x="0" y="254744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4" name="Marcador de texto 33">
            <a:extLst>
              <a:ext uri="{FF2B5EF4-FFF2-40B4-BE49-F238E27FC236}">
                <a16:creationId xmlns:a16="http://schemas.microsoft.com/office/drawing/2014/main" id="{859D862E-AE8E-482F-9E23-3C096FF03E54}"/>
              </a:ext>
            </a:extLst>
          </p:cNvPr>
          <p:cNvSpPr>
            <a:spLocks noGrp="1"/>
          </p:cNvSpPr>
          <p:nvPr>
            <p:ph type="body" sz="quarter" idx="11"/>
          </p:nvPr>
        </p:nvSpPr>
        <p:spPr>
          <a:xfrm>
            <a:off x="167824" y="4801130"/>
            <a:ext cx="5005614" cy="1451331"/>
          </a:xfrm>
        </p:spPr>
        <p:txBody>
          <a:bodyPr rtlCol="0"/>
          <a:lstStyle/>
          <a:p>
            <a:pPr marL="0" indent="0" rtl="0">
              <a:spcBef>
                <a:spcPts val="0"/>
              </a:spcBef>
              <a:buNone/>
            </a:pPr>
            <a:endParaRPr lang="es-ES" b="1" dirty="0">
              <a:solidFill>
                <a:schemeClr val="bg1"/>
              </a:solidFill>
            </a:endParaRPr>
          </a:p>
          <a:p>
            <a:pPr marL="0" indent="0" rtl="0">
              <a:spcBef>
                <a:spcPts val="0"/>
              </a:spcBef>
              <a:buNone/>
            </a:pPr>
            <a:r>
              <a:rPr lang="es-ES" b="1" dirty="0">
                <a:solidFill>
                  <a:schemeClr val="bg1"/>
                </a:solidFill>
              </a:rPr>
              <a:t>ADMINISTRACIÓN DE SISTEMAS Y SEGURIDAD</a:t>
            </a:r>
          </a:p>
          <a:p>
            <a:pPr marL="0" indent="0" rtl="0">
              <a:spcBef>
                <a:spcPts val="0"/>
              </a:spcBef>
              <a:buNone/>
            </a:pPr>
            <a:endParaRPr lang="es-ES" dirty="0">
              <a:solidFill>
                <a:schemeClr val="bg1"/>
              </a:solidFill>
            </a:endParaRPr>
          </a:p>
          <a:p>
            <a:pPr marL="0" indent="0" rtl="0">
              <a:spcBef>
                <a:spcPts val="0"/>
              </a:spcBef>
              <a:buNone/>
            </a:pPr>
            <a:endParaRPr lang="es-ES" dirty="0">
              <a:solidFill>
                <a:schemeClr val="bg1"/>
              </a:solidFill>
            </a:endParaRPr>
          </a:p>
          <a:p>
            <a:pPr marL="0" indent="0" rtl="0">
              <a:spcBef>
                <a:spcPts val="0"/>
              </a:spcBef>
              <a:buNone/>
            </a:pPr>
            <a:r>
              <a:rPr lang="es-ES" dirty="0">
                <a:solidFill>
                  <a:schemeClr val="bg1"/>
                </a:solidFill>
              </a:rPr>
              <a:t>Álvaro  de la Flor Bonilla</a:t>
            </a:r>
          </a:p>
          <a:p>
            <a:pPr marL="0" indent="0" rtl="0">
              <a:spcBef>
                <a:spcPts val="0"/>
              </a:spcBef>
              <a:buNone/>
            </a:pPr>
            <a:r>
              <a:rPr lang="es-ES" dirty="0">
                <a:solidFill>
                  <a:schemeClr val="bg1"/>
                </a:solidFill>
              </a:rPr>
              <a:t>Antonio Manuel Salvat Pérez</a:t>
            </a:r>
          </a:p>
        </p:txBody>
      </p:sp>
      <p:sp>
        <p:nvSpPr>
          <p:cNvPr id="33" name="Título 32">
            <a:extLst>
              <a:ext uri="{FF2B5EF4-FFF2-40B4-BE49-F238E27FC236}">
                <a16:creationId xmlns:a16="http://schemas.microsoft.com/office/drawing/2014/main" id="{18CDD97B-6E25-4FB4-B239-493E54AA0830}"/>
              </a:ext>
            </a:extLst>
          </p:cNvPr>
          <p:cNvSpPr>
            <a:spLocks noGrp="1"/>
          </p:cNvSpPr>
          <p:nvPr>
            <p:ph type="title"/>
          </p:nvPr>
        </p:nvSpPr>
        <p:spPr>
          <a:xfrm>
            <a:off x="167823" y="3972482"/>
            <a:ext cx="5005614" cy="822960"/>
          </a:xfrm>
        </p:spPr>
        <p:txBody>
          <a:bodyPr rtlCol="0"/>
          <a:lstStyle/>
          <a:p>
            <a:pPr rtl="0"/>
            <a:r>
              <a:rPr lang="es-ES" sz="2800" b="1" dirty="0">
                <a:solidFill>
                  <a:schemeClr val="bg1"/>
                </a:solidFill>
              </a:rPr>
              <a:t>Simulación de análisis forense con herramientas de Kali Linux</a:t>
            </a:r>
          </a:p>
        </p:txBody>
      </p:sp>
      <p:sp>
        <p:nvSpPr>
          <p:cNvPr id="12" name="Marcador de número de diapositiva 5">
            <a:extLst>
              <a:ext uri="{FF2B5EF4-FFF2-40B4-BE49-F238E27FC236}">
                <a16:creationId xmlns:a16="http://schemas.microsoft.com/office/drawing/2014/main" id="{C2827A65-383D-4D68-9F51-F76C2370BF65}"/>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a:t>
            </a:fld>
            <a:endParaRPr lang="es-ES" sz="1200">
              <a:solidFill>
                <a:schemeClr val="bg1"/>
              </a:solidFill>
            </a:endParaRPr>
          </a:p>
        </p:txBody>
      </p:sp>
      <p:pic>
        <p:nvPicPr>
          <p:cNvPr id="8" name="Imagen 7">
            <a:extLst>
              <a:ext uri="{FF2B5EF4-FFF2-40B4-BE49-F238E27FC236}">
                <a16:creationId xmlns:a16="http://schemas.microsoft.com/office/drawing/2014/main" id="{77669B69-4E5A-484F-BC5A-BAC8A7BEE538}"/>
              </a:ext>
            </a:extLst>
          </p:cNvPr>
          <p:cNvPicPr>
            <a:picLocks noChangeAspect="1"/>
          </p:cNvPicPr>
          <p:nvPr/>
        </p:nvPicPr>
        <p:blipFill>
          <a:blip r:embed="rId5"/>
          <a:srcRect/>
          <a:stretch/>
        </p:blipFill>
        <p:spPr>
          <a:xfrm>
            <a:off x="10727814" y="142917"/>
            <a:ext cx="1327766" cy="535766"/>
          </a:xfrm>
          <a:prstGeom prst="rect">
            <a:avLst/>
          </a:prstGeom>
        </p:spPr>
      </p:pic>
      <p:pic>
        <p:nvPicPr>
          <p:cNvPr id="19" name="Imagen 18">
            <a:extLst>
              <a:ext uri="{FF2B5EF4-FFF2-40B4-BE49-F238E27FC236}">
                <a16:creationId xmlns:a16="http://schemas.microsoft.com/office/drawing/2014/main" id="{0924F642-D467-47C0-B437-8CE8B4C774A2}"/>
              </a:ext>
            </a:extLst>
          </p:cNvPr>
          <p:cNvPicPr>
            <a:picLocks noChangeAspect="1"/>
          </p:cNvPicPr>
          <p:nvPr/>
        </p:nvPicPr>
        <p:blipFill rotWithShape="1">
          <a:blip r:embed="rId6">
            <a:biLevel thresh="50000"/>
          </a:blip>
          <a:srcRect l="17778" t="14947" r="12524" b="13823"/>
          <a:stretch/>
        </p:blipFill>
        <p:spPr>
          <a:xfrm>
            <a:off x="5341261" y="4135530"/>
            <a:ext cx="1908764" cy="1950680"/>
          </a:xfrm>
          <a:prstGeom prst="rect">
            <a:avLst/>
          </a:prstGeom>
        </p:spPr>
      </p:pic>
    </p:spTree>
    <p:extLst>
      <p:ext uri="{BB962C8B-B14F-4D97-AF65-F5344CB8AC3E}">
        <p14:creationId xmlns:p14="http://schemas.microsoft.com/office/powerpoint/2010/main" val="16243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8" name="Imagen 7">
            <a:extLst>
              <a:ext uri="{FF2B5EF4-FFF2-40B4-BE49-F238E27FC236}">
                <a16:creationId xmlns:a16="http://schemas.microsoft.com/office/drawing/2014/main" id="{4732CE43-494A-47F9-995B-7974FAED46C8}"/>
              </a:ext>
            </a:extLst>
          </p:cNvPr>
          <p:cNvPicPr>
            <a:picLocks noChangeAspect="1"/>
          </p:cNvPicPr>
          <p:nvPr/>
        </p:nvPicPr>
        <p:blipFill rotWithShape="1">
          <a:blip r:embed="rId3"/>
          <a:srcRect l="11435" r="11435"/>
          <a:stretch/>
        </p:blipFill>
        <p:spPr>
          <a:xfrm>
            <a:off x="1" y="0"/>
            <a:ext cx="12192000" cy="6858000"/>
          </a:xfrm>
          <a:prstGeom prst="rect">
            <a:avLst/>
          </a:prstGeom>
        </p:spPr>
      </p:pic>
    </p:spTree>
    <p:extLst>
      <p:ext uri="{BB962C8B-B14F-4D97-AF65-F5344CB8AC3E}">
        <p14:creationId xmlns:p14="http://schemas.microsoft.com/office/powerpoint/2010/main" val="364783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nterfaz de usuario gráfica, Texto, Aplicación, Correo electrónico&#10;&#10;Descripción generada automáticamente">
            <a:extLst>
              <a:ext uri="{FF2B5EF4-FFF2-40B4-BE49-F238E27FC236}">
                <a16:creationId xmlns:a16="http://schemas.microsoft.com/office/drawing/2014/main" id="{D4FA943C-AB9E-4A45-BC3A-B3858C2476F5}"/>
              </a:ext>
            </a:extLst>
          </p:cNvPr>
          <p:cNvPicPr>
            <a:picLocks noChangeAspect="1"/>
          </p:cNvPicPr>
          <p:nvPr/>
        </p:nvPicPr>
        <p:blipFill>
          <a:blip r:embed="rId3"/>
          <a:stretch>
            <a:fillRect/>
          </a:stretch>
        </p:blipFill>
        <p:spPr>
          <a:xfrm>
            <a:off x="0" y="0"/>
            <a:ext cx="5491891" cy="4301981"/>
          </a:xfrm>
          <a:prstGeom prst="rect">
            <a:avLst/>
          </a:prstGeom>
        </p:spPr>
      </p:pic>
      <p:pic>
        <p:nvPicPr>
          <p:cNvPr id="5" name="Imagen 4">
            <a:extLst>
              <a:ext uri="{FF2B5EF4-FFF2-40B4-BE49-F238E27FC236}">
                <a16:creationId xmlns:a16="http://schemas.microsoft.com/office/drawing/2014/main" id="{949E1B01-B3D7-4F56-B64E-99725C3C79F6}"/>
              </a:ext>
            </a:extLst>
          </p:cNvPr>
          <p:cNvPicPr>
            <a:picLocks noChangeAspect="1"/>
          </p:cNvPicPr>
          <p:nvPr/>
        </p:nvPicPr>
        <p:blipFill rotWithShape="1">
          <a:blip r:embed="rId4"/>
          <a:srcRect l="6899" r="28300"/>
          <a:stretch/>
        </p:blipFill>
        <p:spPr>
          <a:xfrm>
            <a:off x="4023360" y="4023877"/>
            <a:ext cx="7900416" cy="2736070"/>
          </a:xfrm>
          <a:prstGeom prst="rect">
            <a:avLst/>
          </a:prstGeom>
        </p:spPr>
      </p:pic>
    </p:spTree>
    <p:extLst>
      <p:ext uri="{BB962C8B-B14F-4D97-AF65-F5344CB8AC3E}">
        <p14:creationId xmlns:p14="http://schemas.microsoft.com/office/powerpoint/2010/main" val="246959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12</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Objetivos</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1941482"/>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Analizar consecuencias</a:t>
            </a: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289661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Averiguar quien ha sido el autor</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385174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Causas y metodologías empleada</a:t>
            </a:r>
          </a:p>
        </p:txBody>
      </p:sp>
      <p:sp>
        <p:nvSpPr>
          <p:cNvPr id="19" name="Rectángulo: esquinas redondeadas 18">
            <a:extLst>
              <a:ext uri="{FF2B5EF4-FFF2-40B4-BE49-F238E27FC236}">
                <a16:creationId xmlns:a16="http://schemas.microsoft.com/office/drawing/2014/main" id="{DD33CFD4-E5EA-4E83-BECB-4139B05606F1}"/>
              </a:ext>
            </a:extLst>
          </p:cNvPr>
          <p:cNvSpPr/>
          <p:nvPr/>
        </p:nvSpPr>
        <p:spPr>
          <a:xfrm>
            <a:off x="914076" y="4810222"/>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Detectar debilidades</a:t>
            </a:r>
          </a:p>
        </p:txBody>
      </p:sp>
    </p:spTree>
    <p:extLst>
      <p:ext uri="{BB962C8B-B14F-4D97-AF65-F5344CB8AC3E}">
        <p14:creationId xmlns:p14="http://schemas.microsoft.com/office/powerpoint/2010/main" val="383440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HERRAMIENTAS</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7985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a:extLst>
              <a:ext uri="{FF2B5EF4-FFF2-40B4-BE49-F238E27FC236}">
                <a16:creationId xmlns:a16="http://schemas.microsoft.com/office/drawing/2014/main" id="{D2907575-0A1B-42D5-A704-9244BDB9722F}"/>
              </a:ext>
            </a:extLst>
          </p:cNvPr>
          <p:cNvPicPr>
            <a:picLocks noChangeAspect="1"/>
          </p:cNvPicPr>
          <p:nvPr/>
        </p:nvPicPr>
        <p:blipFill rotWithShape="1">
          <a:blip r:embed="rId3"/>
          <a:srcRect l="13820" t="3719" r="28420" b="14409"/>
          <a:stretch/>
        </p:blipFill>
        <p:spPr>
          <a:xfrm>
            <a:off x="7359687" y="0"/>
            <a:ext cx="4832313" cy="6858000"/>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14</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757008" y="2346589"/>
            <a:ext cx="6478670" cy="333478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2800" dirty="0">
                <a:solidFill>
                  <a:srgbClr val="E7E6E6">
                    <a:lumMod val="50000"/>
                  </a:srgbClr>
                </a:solidFill>
                <a:latin typeface="Raleway" panose="020B0604020202020204" charset="0"/>
                <a:cs typeface="Raleway" panose="020B0604020202020204" charset="0"/>
              </a:rPr>
              <a:t>Buscar en una imagen binaria determinada:</a:t>
            </a:r>
          </a:p>
          <a:p>
            <a:pPr lvl="0"/>
            <a:endParaRPr lang="es-ES" sz="2800" dirty="0">
              <a:solidFill>
                <a:srgbClr val="E7E6E6">
                  <a:lumMod val="50000"/>
                </a:srgbClr>
              </a:solidFill>
              <a:latin typeface="Raleway" panose="020B0604020202020204" charset="0"/>
              <a:cs typeface="Raleway" panose="020B0604020202020204" charset="0"/>
            </a:endParaRPr>
          </a:p>
          <a:p>
            <a:pPr marL="457200" lvl="0" indent="-457200">
              <a:buFont typeface="Arial" panose="020B0604020202020204" pitchFamily="34" charset="0"/>
              <a:buChar char="•"/>
            </a:pPr>
            <a:r>
              <a:rPr lang="es-ES" sz="2800" dirty="0">
                <a:solidFill>
                  <a:srgbClr val="E7E6E6">
                    <a:lumMod val="50000"/>
                  </a:srgbClr>
                </a:solidFill>
                <a:latin typeface="Raleway" panose="020B0604020202020204" charset="0"/>
                <a:cs typeface="Raleway" panose="020B0604020202020204" charset="0"/>
              </a:rPr>
              <a:t>Archivos</a:t>
            </a:r>
          </a:p>
          <a:p>
            <a:pPr lvl="0"/>
            <a:r>
              <a:rPr lang="es-ES" sz="2800" dirty="0">
                <a:solidFill>
                  <a:srgbClr val="E7E6E6">
                    <a:lumMod val="50000"/>
                  </a:srgbClr>
                </a:solidFill>
                <a:latin typeface="Raleway" panose="020B0604020202020204" charset="0"/>
                <a:cs typeface="Raleway" panose="020B0604020202020204" charset="0"/>
              </a:rPr>
              <a:t> </a:t>
            </a:r>
          </a:p>
          <a:p>
            <a:pPr marL="457200" lvl="0" indent="-457200">
              <a:buFont typeface="Arial" panose="020B0604020202020204" pitchFamily="34" charset="0"/>
              <a:buChar char="•"/>
            </a:pPr>
            <a:r>
              <a:rPr lang="es-ES" sz="2800" dirty="0">
                <a:solidFill>
                  <a:srgbClr val="E7E6E6">
                    <a:lumMod val="50000"/>
                  </a:srgbClr>
                </a:solidFill>
                <a:latin typeface="Raleway" panose="020B0604020202020204" charset="0"/>
                <a:cs typeface="Raleway" panose="020B0604020202020204" charset="0"/>
              </a:rPr>
              <a:t>Código ejecutable incrustados</a:t>
            </a:r>
          </a:p>
        </p:txBody>
      </p:sp>
    </p:spTree>
    <p:extLst>
      <p:ext uri="{BB962C8B-B14F-4D97-AF65-F5344CB8AC3E}">
        <p14:creationId xmlns:p14="http://schemas.microsoft.com/office/powerpoint/2010/main" val="7511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15</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3" name="Rectángulo: esquinas redondeadas 12">
            <a:extLst>
              <a:ext uri="{FF2B5EF4-FFF2-40B4-BE49-F238E27FC236}">
                <a16:creationId xmlns:a16="http://schemas.microsoft.com/office/drawing/2014/main" id="{33A39C4E-F0EB-49F7-8308-068549A2208A}"/>
              </a:ext>
            </a:extLst>
          </p:cNvPr>
          <p:cNvSpPr/>
          <p:nvPr/>
        </p:nvSpPr>
        <p:spPr>
          <a:xfrm>
            <a:off x="2200745" y="2142284"/>
            <a:ext cx="7439528" cy="160530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2800" b="1" dirty="0">
                <a:solidFill>
                  <a:srgbClr val="E7E6E6">
                    <a:lumMod val="50000"/>
                  </a:srgbClr>
                </a:solidFill>
                <a:latin typeface="Raleway" panose="020B0604020202020204" charset="0"/>
                <a:cs typeface="Raleway" panose="020B0604020202020204" charset="0"/>
              </a:rPr>
              <a:t>Extraer archivos del firmware</a:t>
            </a:r>
          </a:p>
          <a:p>
            <a:pPr lvl="0"/>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binwalk</a:t>
            </a:r>
            <a:r>
              <a:rPr lang="es-ES" sz="2800" dirty="0">
                <a:solidFill>
                  <a:srgbClr val="E7E6E6">
                    <a:lumMod val="50000"/>
                  </a:srgbClr>
                </a:solidFill>
                <a:latin typeface="Raleway" panose="020B0604020202020204" charset="0"/>
                <a:cs typeface="Raleway" panose="020B0604020202020204" charset="0"/>
              </a:rPr>
              <a:t> &lt;firmware&gt;</a:t>
            </a:r>
          </a:p>
          <a:p>
            <a:pPr lvl="0"/>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binwalk</a:t>
            </a:r>
            <a:r>
              <a:rPr lang="es-ES" sz="2800" dirty="0">
                <a:solidFill>
                  <a:srgbClr val="E7E6E6">
                    <a:lumMod val="50000"/>
                  </a:srgbClr>
                </a:solidFill>
                <a:latin typeface="Raleway" panose="020B0604020202020204" charset="0"/>
                <a:cs typeface="Raleway" panose="020B0604020202020204" charset="0"/>
              </a:rPr>
              <a:t> -e &lt;firmware&gt;</a:t>
            </a:r>
          </a:p>
        </p:txBody>
      </p:sp>
      <p:pic>
        <p:nvPicPr>
          <p:cNvPr id="19" name="Imagen 18">
            <a:extLst>
              <a:ext uri="{FF2B5EF4-FFF2-40B4-BE49-F238E27FC236}">
                <a16:creationId xmlns:a16="http://schemas.microsoft.com/office/drawing/2014/main" id="{C1A4EF4B-9570-4475-A28B-D2DB146990F8}"/>
              </a:ext>
            </a:extLst>
          </p:cNvPr>
          <p:cNvPicPr>
            <a:picLocks noChangeAspect="1"/>
          </p:cNvPicPr>
          <p:nvPr/>
        </p:nvPicPr>
        <p:blipFill rotWithShape="1">
          <a:blip r:embed="rId4"/>
          <a:srcRect r="14966"/>
          <a:stretch/>
        </p:blipFill>
        <p:spPr>
          <a:xfrm>
            <a:off x="1268628" y="4047889"/>
            <a:ext cx="9303762" cy="2007569"/>
          </a:xfrm>
          <a:prstGeom prst="rect">
            <a:avLst/>
          </a:prstGeom>
        </p:spPr>
      </p:pic>
    </p:spTree>
    <p:extLst>
      <p:ext uri="{BB962C8B-B14F-4D97-AF65-F5344CB8AC3E}">
        <p14:creationId xmlns:p14="http://schemas.microsoft.com/office/powerpoint/2010/main" val="3186046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16</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3" name="Rectángulo: esquinas redondeadas 12">
            <a:extLst>
              <a:ext uri="{FF2B5EF4-FFF2-40B4-BE49-F238E27FC236}">
                <a16:creationId xmlns:a16="http://schemas.microsoft.com/office/drawing/2014/main" id="{33A39C4E-F0EB-49F7-8308-068549A2208A}"/>
              </a:ext>
            </a:extLst>
          </p:cNvPr>
          <p:cNvSpPr/>
          <p:nvPr/>
        </p:nvSpPr>
        <p:spPr>
          <a:xfrm>
            <a:off x="2376236" y="2062122"/>
            <a:ext cx="7439528" cy="131574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2800" b="1" dirty="0">
                <a:solidFill>
                  <a:srgbClr val="E7E6E6">
                    <a:lumMod val="50000"/>
                  </a:srgbClr>
                </a:solidFill>
                <a:latin typeface="Raleway" panose="020B0604020202020204" charset="0"/>
                <a:cs typeface="Raleway" panose="020B0604020202020204" charset="0"/>
              </a:rPr>
              <a:t>Diferencias entre archivos del firmware</a:t>
            </a:r>
          </a:p>
          <a:p>
            <a:pPr lvl="0"/>
            <a:r>
              <a:rPr lang="de-DE" sz="2800" dirty="0">
                <a:solidFill>
                  <a:srgbClr val="E7E6E6">
                    <a:lumMod val="50000"/>
                  </a:srgbClr>
                </a:solidFill>
                <a:latin typeface="Raleway" panose="020B0604020202020204" charset="0"/>
                <a:cs typeface="Raleway" panose="020B0604020202020204" charset="0"/>
              </a:rPr>
              <a:t>$ binwalk -W &lt;firmware1&gt; &lt;firmware2&gt;</a:t>
            </a:r>
            <a:endParaRPr lang="es-ES" sz="2800" dirty="0">
              <a:solidFill>
                <a:srgbClr val="E7E6E6">
                  <a:lumMod val="50000"/>
                </a:srgbClr>
              </a:solidFill>
              <a:latin typeface="Raleway" panose="020B0604020202020204" charset="0"/>
              <a:cs typeface="Raleway" panose="020B0604020202020204" charset="0"/>
            </a:endParaRPr>
          </a:p>
        </p:txBody>
      </p:sp>
      <p:pic>
        <p:nvPicPr>
          <p:cNvPr id="19" name="Imagen 18">
            <a:extLst>
              <a:ext uri="{FF2B5EF4-FFF2-40B4-BE49-F238E27FC236}">
                <a16:creationId xmlns:a16="http://schemas.microsoft.com/office/drawing/2014/main" id="{C1A4EF4B-9570-4475-A28B-D2DB146990F8}"/>
              </a:ext>
            </a:extLst>
          </p:cNvPr>
          <p:cNvPicPr>
            <a:picLocks noChangeAspect="1"/>
          </p:cNvPicPr>
          <p:nvPr/>
        </p:nvPicPr>
        <p:blipFill rotWithShape="1">
          <a:blip r:embed="rId4"/>
          <a:srcRect t="5352" b="5352"/>
          <a:stretch/>
        </p:blipFill>
        <p:spPr>
          <a:xfrm>
            <a:off x="610482" y="3653361"/>
            <a:ext cx="10620054" cy="2291599"/>
          </a:xfrm>
          <a:prstGeom prst="rect">
            <a:avLst/>
          </a:prstGeom>
        </p:spPr>
      </p:pic>
    </p:spTree>
    <p:extLst>
      <p:ext uri="{BB962C8B-B14F-4D97-AF65-F5344CB8AC3E}">
        <p14:creationId xmlns:p14="http://schemas.microsoft.com/office/powerpoint/2010/main" val="2073655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esquinas redondeadas 12">
            <a:extLst>
              <a:ext uri="{FF2B5EF4-FFF2-40B4-BE49-F238E27FC236}">
                <a16:creationId xmlns:a16="http://schemas.microsoft.com/office/drawing/2014/main" id="{33A39C4E-F0EB-49F7-8308-068549A2208A}"/>
              </a:ext>
            </a:extLst>
          </p:cNvPr>
          <p:cNvSpPr/>
          <p:nvPr/>
        </p:nvSpPr>
        <p:spPr>
          <a:xfrm>
            <a:off x="5930" y="1565550"/>
            <a:ext cx="2384600" cy="751864"/>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USOS</a:t>
            </a:r>
            <a:endParaRPr lang="es-ES" sz="2800" dirty="0">
              <a:solidFill>
                <a:srgbClr val="E7E6E6">
                  <a:lumMod val="50000"/>
                </a:srgbClr>
              </a:solidFill>
              <a:latin typeface="Raleway" panose="020B0604020202020204" charset="0"/>
              <a:cs typeface="Raleway" panose="020B0604020202020204" charset="0"/>
            </a:endParaRPr>
          </a:p>
        </p:txBody>
      </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6" name="Rectángulo: esquinas redondeadas 15">
            <a:extLst>
              <a:ext uri="{FF2B5EF4-FFF2-40B4-BE49-F238E27FC236}">
                <a16:creationId xmlns:a16="http://schemas.microsoft.com/office/drawing/2014/main" id="{3902CB90-711C-4CF3-BE38-5B3AAF167A67}"/>
              </a:ext>
            </a:extLst>
          </p:cNvPr>
          <p:cNvSpPr/>
          <p:nvPr/>
        </p:nvSpPr>
        <p:spPr>
          <a:xfrm>
            <a:off x="2822051" y="2328549"/>
            <a:ext cx="6547897" cy="7518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INGENIERÍA INVERSA</a:t>
            </a:r>
            <a:endParaRPr lang="es-ES" sz="2800" dirty="0">
              <a:solidFill>
                <a:srgbClr val="E7E6E6">
                  <a:lumMod val="50000"/>
                </a:srgbClr>
              </a:solidFill>
              <a:latin typeface="Raleway" panose="020B0604020202020204" charset="0"/>
              <a:cs typeface="Raleway" panose="020B0604020202020204" charset="0"/>
            </a:endParaRPr>
          </a:p>
        </p:txBody>
      </p:sp>
      <p:sp>
        <p:nvSpPr>
          <p:cNvPr id="17" name="Rectángulo: esquinas redondeadas 16">
            <a:extLst>
              <a:ext uri="{FF2B5EF4-FFF2-40B4-BE49-F238E27FC236}">
                <a16:creationId xmlns:a16="http://schemas.microsoft.com/office/drawing/2014/main" id="{6CF4C840-5C3B-4B0F-BB47-01861639C13F}"/>
              </a:ext>
            </a:extLst>
          </p:cNvPr>
          <p:cNvSpPr/>
          <p:nvPr/>
        </p:nvSpPr>
        <p:spPr>
          <a:xfrm>
            <a:off x="2822051" y="3204680"/>
            <a:ext cx="6547897" cy="107215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BUSCAR CONTRASEÑAS (</a:t>
            </a:r>
            <a:r>
              <a:rPr lang="es-ES" sz="2800" b="1" dirty="0" err="1">
                <a:solidFill>
                  <a:srgbClr val="E7E6E6">
                    <a:lumMod val="50000"/>
                  </a:srgbClr>
                </a:solidFill>
                <a:latin typeface="Raleway" panose="020B0604020202020204" charset="0"/>
                <a:cs typeface="Raleway" panose="020B0604020202020204" charset="0"/>
              </a:rPr>
              <a:t>passwd</a:t>
            </a:r>
            <a:r>
              <a:rPr lang="es-ES" sz="2800" b="1" dirty="0">
                <a:solidFill>
                  <a:srgbClr val="E7E6E6">
                    <a:lumMod val="50000"/>
                  </a:srgbClr>
                </a:solidFill>
                <a:latin typeface="Raleway" panose="020B0604020202020204" charset="0"/>
                <a:cs typeface="Raleway" panose="020B0604020202020204" charset="0"/>
              </a:rPr>
              <a:t>, </a:t>
            </a:r>
            <a:r>
              <a:rPr lang="es-ES" sz="2800" b="1" dirty="0" err="1">
                <a:solidFill>
                  <a:srgbClr val="E7E6E6">
                    <a:lumMod val="50000"/>
                  </a:srgbClr>
                </a:solidFill>
                <a:latin typeface="Raleway" panose="020B0604020202020204" charset="0"/>
                <a:cs typeface="Raleway" panose="020B0604020202020204" charset="0"/>
              </a:rPr>
              <a:t>shadow</a:t>
            </a:r>
            <a:r>
              <a:rPr lang="es-ES" sz="2800" b="1" dirty="0">
                <a:solidFill>
                  <a:srgbClr val="E7E6E6">
                    <a:lumMod val="50000"/>
                  </a:srgbClr>
                </a:solidFill>
                <a:latin typeface="Raleway" panose="020B0604020202020204" charset="0"/>
                <a:cs typeface="Raleway" panose="020B0604020202020204" charset="0"/>
              </a:rPr>
              <a:t>, </a:t>
            </a:r>
            <a:r>
              <a:rPr lang="es-ES" sz="2800" b="1" dirty="0" err="1">
                <a:solidFill>
                  <a:srgbClr val="E7E6E6">
                    <a:lumMod val="50000"/>
                  </a:srgbClr>
                </a:solidFill>
                <a:latin typeface="Raleway" panose="020B0604020202020204" charset="0"/>
                <a:cs typeface="Raleway" panose="020B0604020202020204" charset="0"/>
              </a:rPr>
              <a:t>etc</a:t>
            </a:r>
            <a:r>
              <a:rPr lang="es-ES" sz="2800" b="1" dirty="0">
                <a:solidFill>
                  <a:srgbClr val="E7E6E6">
                    <a:lumMod val="50000"/>
                  </a:srgbClr>
                </a:solidFill>
                <a:latin typeface="Raleway" panose="020B0604020202020204" charset="0"/>
                <a:cs typeface="Raleway" panose="020B0604020202020204" charset="0"/>
              </a:rPr>
              <a:t>)</a:t>
            </a:r>
            <a:endParaRPr lang="es-ES" sz="2800" dirty="0">
              <a:solidFill>
                <a:srgbClr val="E7E6E6">
                  <a:lumMod val="50000"/>
                </a:srgbClr>
              </a:solidFill>
              <a:latin typeface="Raleway" panose="020B0604020202020204" charset="0"/>
              <a:cs typeface="Raleway" panose="020B0604020202020204" charset="0"/>
            </a:endParaRPr>
          </a:p>
        </p:txBody>
      </p:sp>
      <p:sp>
        <p:nvSpPr>
          <p:cNvPr id="18" name="Rectángulo: esquinas redondeadas 17">
            <a:extLst>
              <a:ext uri="{FF2B5EF4-FFF2-40B4-BE49-F238E27FC236}">
                <a16:creationId xmlns:a16="http://schemas.microsoft.com/office/drawing/2014/main" id="{DCF38E0F-B97F-4F5A-9D5F-453423B4B777}"/>
              </a:ext>
            </a:extLst>
          </p:cNvPr>
          <p:cNvSpPr/>
          <p:nvPr/>
        </p:nvSpPr>
        <p:spPr>
          <a:xfrm>
            <a:off x="2842153" y="4401106"/>
            <a:ext cx="6547897" cy="7518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DIFERENCIA BINARIA</a:t>
            </a:r>
            <a:endParaRPr lang="es-ES" sz="2800"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9171DEFF-F004-4A0E-BB02-268757598FBC}"/>
              </a:ext>
            </a:extLst>
          </p:cNvPr>
          <p:cNvSpPr/>
          <p:nvPr/>
        </p:nvSpPr>
        <p:spPr>
          <a:xfrm>
            <a:off x="2822051" y="5273858"/>
            <a:ext cx="6547897" cy="7518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a:t>
            </a:r>
            <a:endParaRPr lang="es-ES" sz="2800" dirty="0">
              <a:solidFill>
                <a:srgbClr val="E7E6E6">
                  <a:lumMod val="50000"/>
                </a:srgbClr>
              </a:solidFill>
              <a:latin typeface="Raleway" panose="020B0604020202020204" charset="0"/>
              <a:cs typeface="Raleway" panose="020B0604020202020204" charset="0"/>
            </a:endParaRPr>
          </a:p>
        </p:txBody>
      </p:sp>
      <p:sp>
        <p:nvSpPr>
          <p:cNvPr id="19" name="Google Shape;175;p21">
            <a:extLst>
              <a:ext uri="{FF2B5EF4-FFF2-40B4-BE49-F238E27FC236}">
                <a16:creationId xmlns:a16="http://schemas.microsoft.com/office/drawing/2014/main" id="{8B74BC25-700C-4572-86AA-7A36495CCAD6}"/>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Tree>
    <p:extLst>
      <p:ext uri="{BB962C8B-B14F-4D97-AF65-F5344CB8AC3E}">
        <p14:creationId xmlns:p14="http://schemas.microsoft.com/office/powerpoint/2010/main" val="402345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18</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pic>
        <p:nvPicPr>
          <p:cNvPr id="6" name="Imagen 5">
            <a:extLst>
              <a:ext uri="{FF2B5EF4-FFF2-40B4-BE49-F238E27FC236}">
                <a16:creationId xmlns:a16="http://schemas.microsoft.com/office/drawing/2014/main" id="{5A597B48-E428-4A3C-8F52-53DBF3E27FB0}"/>
              </a:ext>
            </a:extLst>
          </p:cNvPr>
          <p:cNvPicPr>
            <a:picLocks noChangeAspect="1"/>
          </p:cNvPicPr>
          <p:nvPr/>
        </p:nvPicPr>
        <p:blipFill>
          <a:blip r:embed="rId4"/>
          <a:stretch>
            <a:fillRect/>
          </a:stretch>
        </p:blipFill>
        <p:spPr>
          <a:xfrm>
            <a:off x="0" y="2351474"/>
            <a:ext cx="12192000" cy="2155051"/>
          </a:xfrm>
          <a:prstGeom prst="rect">
            <a:avLst/>
          </a:prstGeom>
        </p:spPr>
      </p:pic>
    </p:spTree>
    <p:extLst>
      <p:ext uri="{BB962C8B-B14F-4D97-AF65-F5344CB8AC3E}">
        <p14:creationId xmlns:p14="http://schemas.microsoft.com/office/powerpoint/2010/main" val="4257627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19</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Binwalk</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pic>
        <p:nvPicPr>
          <p:cNvPr id="3" name="Imagen 2" descr="Imagen que contiene Interfaz de usuario gráfica&#10;&#10;Descripción generada automáticamente">
            <a:extLst>
              <a:ext uri="{FF2B5EF4-FFF2-40B4-BE49-F238E27FC236}">
                <a16:creationId xmlns:a16="http://schemas.microsoft.com/office/drawing/2014/main" id="{580289AF-7EA2-4D46-B5CF-932B2B42853F}"/>
              </a:ext>
            </a:extLst>
          </p:cNvPr>
          <p:cNvPicPr>
            <a:picLocks noChangeAspect="1"/>
          </p:cNvPicPr>
          <p:nvPr/>
        </p:nvPicPr>
        <p:blipFill>
          <a:blip r:embed="rId4"/>
          <a:stretch>
            <a:fillRect/>
          </a:stretch>
        </p:blipFill>
        <p:spPr>
          <a:xfrm>
            <a:off x="3263063" y="1840972"/>
            <a:ext cx="5314891" cy="4846481"/>
          </a:xfrm>
          <a:prstGeom prst="rect">
            <a:avLst/>
          </a:prstGeom>
        </p:spPr>
      </p:pic>
    </p:spTree>
    <p:extLst>
      <p:ext uri="{BB962C8B-B14F-4D97-AF65-F5344CB8AC3E}">
        <p14:creationId xmlns:p14="http://schemas.microsoft.com/office/powerpoint/2010/main" val="2296244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FEC8A952-29CD-41B5-93D9-77A74C3DDEEA}"/>
              </a:ext>
            </a:extLst>
          </p:cNvPr>
          <p:cNvPicPr>
            <a:picLocks noChangeAspect="1"/>
          </p:cNvPicPr>
          <p:nvPr/>
        </p:nvPicPr>
        <p:blipFill rotWithShape="1">
          <a:blip r:embed="rId3"/>
          <a:srcRect l="27264" r="27264"/>
          <a:stretch/>
        </p:blipFill>
        <p:spPr>
          <a:xfrm>
            <a:off x="0" y="0"/>
            <a:ext cx="4157921" cy="6858000"/>
          </a:xfrm>
          <a:prstGeom prst="rect">
            <a:avLst/>
          </a:prstGeom>
        </p:spPr>
      </p:pic>
      <p:sp>
        <p:nvSpPr>
          <p:cNvPr id="22" name="Google Shape;175;p21">
            <a:extLst>
              <a:ext uri="{FF2B5EF4-FFF2-40B4-BE49-F238E27FC236}">
                <a16:creationId xmlns:a16="http://schemas.microsoft.com/office/drawing/2014/main" id="{D74F6AAE-9F05-4936-8C74-B2B64D9A0853}"/>
              </a:ext>
            </a:extLst>
          </p:cNvPr>
          <p:cNvSpPr/>
          <p:nvPr/>
        </p:nvSpPr>
        <p:spPr>
          <a:xfrm>
            <a:off x="4773977" y="2813215"/>
            <a:ext cx="7438658" cy="1231569"/>
          </a:xfrm>
          <a:prstGeom prst="rect">
            <a:avLst/>
          </a:prstGeom>
          <a:solidFill>
            <a:schemeClr val="accent5">
              <a:lumMod val="60000"/>
              <a:lumOff val="40000"/>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4800" b="1" i="1" dirty="0">
                <a:solidFill>
                  <a:srgbClr val="FFFFFF"/>
                </a:solidFill>
              </a:rPr>
              <a:t>INTRODUCCIÓN</a:t>
            </a:r>
          </a:p>
        </p:txBody>
      </p:sp>
      <p:grpSp>
        <p:nvGrpSpPr>
          <p:cNvPr id="42" name="Grupo 41" descr="elemento decorativo">
            <a:extLst>
              <a:ext uri="{FF2B5EF4-FFF2-40B4-BE49-F238E27FC236}">
                <a16:creationId xmlns:a16="http://schemas.microsoft.com/office/drawing/2014/main" id="{B3DE8451-B2FC-43BE-A86E-8ABCD7C1C7DF}"/>
              </a:ext>
            </a:extLst>
          </p:cNvPr>
          <p:cNvGrpSpPr/>
          <p:nvPr/>
        </p:nvGrpSpPr>
        <p:grpSpPr>
          <a:xfrm flipH="1">
            <a:off x="3777534" y="0"/>
            <a:ext cx="1116000" cy="6858000"/>
            <a:chOff x="1826589" y="0"/>
            <a:chExt cx="7388298" cy="6858000"/>
          </a:xfrm>
        </p:grpSpPr>
        <p:sp>
          <p:nvSpPr>
            <p:cNvPr id="43" name="Paralelogramo 42">
              <a:extLst>
                <a:ext uri="{FF2B5EF4-FFF2-40B4-BE49-F238E27FC236}">
                  <a16:creationId xmlns:a16="http://schemas.microsoft.com/office/drawing/2014/main" id="{5F4F81DC-90E8-40DE-A297-8B9CC5F38DA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Paralelogramo 43">
              <a:extLst>
                <a:ext uri="{FF2B5EF4-FFF2-40B4-BE49-F238E27FC236}">
                  <a16:creationId xmlns:a16="http://schemas.microsoft.com/office/drawing/2014/main" id="{8F4CEF76-4BDE-4E6D-B470-EA4F8E1C619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5" name="Paralelogramo 44">
              <a:extLst>
                <a:ext uri="{FF2B5EF4-FFF2-40B4-BE49-F238E27FC236}">
                  <a16:creationId xmlns:a16="http://schemas.microsoft.com/office/drawing/2014/main" id="{44956366-20EB-42A6-8915-7C671FCF482E}"/>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7" name="Imagen 46">
            <a:extLst>
              <a:ext uri="{FF2B5EF4-FFF2-40B4-BE49-F238E27FC236}">
                <a16:creationId xmlns:a16="http://schemas.microsoft.com/office/drawing/2014/main" id="{C9E7D124-256F-4D30-BA2B-D955E76B660A}"/>
              </a:ext>
            </a:extLst>
          </p:cNvPr>
          <p:cNvPicPr>
            <a:picLocks noChangeAspect="1"/>
          </p:cNvPicPr>
          <p:nvPr/>
        </p:nvPicPr>
        <p:blipFill>
          <a:blip r:embed="rId4"/>
          <a:srcRect/>
          <a:stretch/>
        </p:blipFill>
        <p:spPr>
          <a:xfrm>
            <a:off x="3488189" y="2022709"/>
            <a:ext cx="2810690" cy="1581012"/>
          </a:xfrm>
          <a:prstGeom prst="rect">
            <a:avLst/>
          </a:prstGeom>
        </p:spPr>
      </p:pic>
    </p:spTree>
    <p:extLst>
      <p:ext uri="{BB962C8B-B14F-4D97-AF65-F5344CB8AC3E}">
        <p14:creationId xmlns:p14="http://schemas.microsoft.com/office/powerpoint/2010/main" val="338470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a:extLst>
              <a:ext uri="{FF2B5EF4-FFF2-40B4-BE49-F238E27FC236}">
                <a16:creationId xmlns:a16="http://schemas.microsoft.com/office/drawing/2014/main" id="{D2907575-0A1B-42D5-A704-9244BDB9722F}"/>
              </a:ext>
            </a:extLst>
          </p:cNvPr>
          <p:cNvPicPr>
            <a:picLocks noChangeAspect="1"/>
          </p:cNvPicPr>
          <p:nvPr/>
        </p:nvPicPr>
        <p:blipFill rotWithShape="1">
          <a:blip r:embed="rId3"/>
          <a:srcRect l="19420" r="19420"/>
          <a:stretch/>
        </p:blipFill>
        <p:spPr>
          <a:xfrm>
            <a:off x="7359687" y="0"/>
            <a:ext cx="4832313" cy="6858000"/>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20</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Bulk</a:t>
            </a:r>
            <a:r>
              <a:rPr lang="es-ES" sz="3600" b="1" i="1" dirty="0">
                <a:solidFill>
                  <a:srgbClr val="FFFFFF"/>
                </a:solidFill>
              </a:rPr>
              <a:t> Extractor</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277021" y="1941482"/>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Extrae información útil sin analizar el sistema de archivos</a:t>
            </a:r>
          </a:p>
        </p:txBody>
      </p:sp>
      <p:sp>
        <p:nvSpPr>
          <p:cNvPr id="13" name="Rectángulo: esquinas redondeadas 12">
            <a:extLst>
              <a:ext uri="{FF2B5EF4-FFF2-40B4-BE49-F238E27FC236}">
                <a16:creationId xmlns:a16="http://schemas.microsoft.com/office/drawing/2014/main" id="{FFD3A80D-7210-47EA-993F-6FC661890EB0}"/>
              </a:ext>
            </a:extLst>
          </p:cNvPr>
          <p:cNvSpPr/>
          <p:nvPr/>
        </p:nvSpPr>
        <p:spPr>
          <a:xfrm>
            <a:off x="277021" y="3110294"/>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Extrae números de tarjetas de crédito, enlaces URL, </a:t>
            </a:r>
            <a:r>
              <a:rPr lang="es-ES" sz="2800" dirty="0" err="1">
                <a:solidFill>
                  <a:srgbClr val="E7E6E6">
                    <a:lumMod val="50000"/>
                  </a:srgbClr>
                </a:solidFill>
                <a:latin typeface="Raleway" panose="020B0604020202020204" charset="0"/>
                <a:cs typeface="Raleway" panose="020B0604020202020204" charset="0"/>
              </a:rPr>
              <a:t>IPs</a:t>
            </a:r>
            <a:r>
              <a:rPr lang="es-ES" sz="2800" dirty="0">
                <a:solidFill>
                  <a:srgbClr val="E7E6E6">
                    <a:lumMod val="50000"/>
                  </a:srgbClr>
                </a:solidFill>
                <a:latin typeface="Raleway" panose="020B0604020202020204" charset="0"/>
                <a:cs typeface="Raleway" panose="020B0604020202020204" charset="0"/>
              </a:rPr>
              <a:t>, direcciones </a:t>
            </a:r>
            <a:r>
              <a:rPr lang="es-ES" sz="2800" dirty="0" err="1">
                <a:solidFill>
                  <a:srgbClr val="E7E6E6">
                    <a:lumMod val="50000"/>
                  </a:srgbClr>
                </a:solidFill>
                <a:latin typeface="Raleway" panose="020B0604020202020204" charset="0"/>
                <a:cs typeface="Raleway" panose="020B0604020202020204" charset="0"/>
              </a:rPr>
              <a:t>MACs</a:t>
            </a:r>
            <a:r>
              <a:rPr lang="es-ES" sz="2800" dirty="0">
                <a:solidFill>
                  <a:srgbClr val="E7E6E6">
                    <a:lumMod val="50000"/>
                  </a:srgbClr>
                </a:solidFill>
                <a:latin typeface="Raleway" panose="020B0604020202020204" charset="0"/>
                <a:cs typeface="Raleway" panose="020B0604020202020204" charset="0"/>
              </a:rPr>
              <a:t>…</a:t>
            </a:r>
          </a:p>
        </p:txBody>
      </p:sp>
      <p:sp>
        <p:nvSpPr>
          <p:cNvPr id="17" name="Rectángulo: esquinas redondeadas 16">
            <a:extLst>
              <a:ext uri="{FF2B5EF4-FFF2-40B4-BE49-F238E27FC236}">
                <a16:creationId xmlns:a16="http://schemas.microsoft.com/office/drawing/2014/main" id="{7EA9BCE8-1CC5-4091-8D29-AB4562111C37}"/>
              </a:ext>
            </a:extLst>
          </p:cNvPr>
          <p:cNvSpPr/>
          <p:nvPr/>
        </p:nvSpPr>
        <p:spPr>
          <a:xfrm>
            <a:off x="277021" y="4332729"/>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Funciona con datos comprimidos o dañados</a:t>
            </a:r>
          </a:p>
        </p:txBody>
      </p:sp>
    </p:spTree>
    <p:extLst>
      <p:ext uri="{BB962C8B-B14F-4D97-AF65-F5344CB8AC3E}">
        <p14:creationId xmlns:p14="http://schemas.microsoft.com/office/powerpoint/2010/main" val="226509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21</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2060136" y="1967404"/>
            <a:ext cx="7720746" cy="131574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2800" b="1" dirty="0">
                <a:solidFill>
                  <a:srgbClr val="E7E6E6">
                    <a:lumMod val="50000"/>
                  </a:srgbClr>
                </a:solidFill>
                <a:latin typeface="Raleway" panose="020B0604020202020204" charset="0"/>
                <a:cs typeface="Raleway" panose="020B0604020202020204" charset="0"/>
              </a:rPr>
              <a:t>Extracción de información sensible</a:t>
            </a:r>
          </a:p>
          <a:p>
            <a:pPr lvl="0"/>
            <a:r>
              <a:rPr lang="de-DE" sz="2800" dirty="0">
                <a:solidFill>
                  <a:srgbClr val="E7E6E6">
                    <a:lumMod val="50000"/>
                  </a:srgbClr>
                </a:solidFill>
                <a:latin typeface="Raleway" panose="020B0604020202020204" charset="0"/>
                <a:cs typeface="Raleway" panose="020B0604020202020204" charset="0"/>
              </a:rPr>
              <a:t>$ bulk_extractor –o &lt;output_folder&gt; &lt;adress&gt;</a:t>
            </a:r>
            <a:endParaRPr lang="es-ES" sz="2800" dirty="0">
              <a:solidFill>
                <a:srgbClr val="E7E6E6">
                  <a:lumMod val="50000"/>
                </a:srgbClr>
              </a:solidFill>
              <a:latin typeface="Raleway" panose="020B0604020202020204" charset="0"/>
              <a:cs typeface="Raleway" panose="020B0604020202020204" charset="0"/>
            </a:endParaRPr>
          </a:p>
        </p:txBody>
      </p:sp>
      <p:sp>
        <p:nvSpPr>
          <p:cNvPr id="16" name="Google Shape;175;p21">
            <a:extLst>
              <a:ext uri="{FF2B5EF4-FFF2-40B4-BE49-F238E27FC236}">
                <a16:creationId xmlns:a16="http://schemas.microsoft.com/office/drawing/2014/main" id="{F1E671F8-71F2-451C-8AAC-F995666F7FF7}"/>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Bulk</a:t>
            </a:r>
            <a:r>
              <a:rPr lang="es-ES" sz="3600" b="1" i="1" dirty="0">
                <a:solidFill>
                  <a:srgbClr val="FFFFFF"/>
                </a:solidFill>
              </a:rPr>
              <a:t> Extractor</a:t>
            </a:r>
          </a:p>
        </p:txBody>
      </p:sp>
      <p:pic>
        <p:nvPicPr>
          <p:cNvPr id="3" name="Imagen 2">
            <a:extLst>
              <a:ext uri="{FF2B5EF4-FFF2-40B4-BE49-F238E27FC236}">
                <a16:creationId xmlns:a16="http://schemas.microsoft.com/office/drawing/2014/main" id="{5DBF1C29-3861-4125-BF73-10C6FDC24706}"/>
              </a:ext>
            </a:extLst>
          </p:cNvPr>
          <p:cNvPicPr>
            <a:picLocks noChangeAspect="1"/>
          </p:cNvPicPr>
          <p:nvPr/>
        </p:nvPicPr>
        <p:blipFill>
          <a:blip r:embed="rId4"/>
          <a:stretch>
            <a:fillRect/>
          </a:stretch>
        </p:blipFill>
        <p:spPr>
          <a:xfrm>
            <a:off x="351623" y="3574852"/>
            <a:ext cx="11488753" cy="2143424"/>
          </a:xfrm>
          <a:prstGeom prst="rect">
            <a:avLst/>
          </a:prstGeom>
        </p:spPr>
      </p:pic>
    </p:spTree>
    <p:extLst>
      <p:ext uri="{BB962C8B-B14F-4D97-AF65-F5344CB8AC3E}">
        <p14:creationId xmlns:p14="http://schemas.microsoft.com/office/powerpoint/2010/main" val="127153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22</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6" name="Google Shape;175;p21">
            <a:extLst>
              <a:ext uri="{FF2B5EF4-FFF2-40B4-BE49-F238E27FC236}">
                <a16:creationId xmlns:a16="http://schemas.microsoft.com/office/drawing/2014/main" id="{F1E671F8-71F2-451C-8AAC-F995666F7FF7}"/>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Bulk</a:t>
            </a:r>
            <a:r>
              <a:rPr lang="es-ES" sz="3600" b="1" i="1" dirty="0">
                <a:solidFill>
                  <a:srgbClr val="FFFFFF"/>
                </a:solidFill>
              </a:rPr>
              <a:t> Extractor</a:t>
            </a:r>
          </a:p>
        </p:txBody>
      </p:sp>
      <p:pic>
        <p:nvPicPr>
          <p:cNvPr id="5" name="Imagen 4">
            <a:extLst>
              <a:ext uri="{FF2B5EF4-FFF2-40B4-BE49-F238E27FC236}">
                <a16:creationId xmlns:a16="http://schemas.microsoft.com/office/drawing/2014/main" id="{72F4D9DE-E6A2-4B11-AEDA-C256A32F3B8C}"/>
              </a:ext>
            </a:extLst>
          </p:cNvPr>
          <p:cNvPicPr>
            <a:picLocks noChangeAspect="1"/>
          </p:cNvPicPr>
          <p:nvPr/>
        </p:nvPicPr>
        <p:blipFill>
          <a:blip r:embed="rId4"/>
          <a:stretch>
            <a:fillRect/>
          </a:stretch>
        </p:blipFill>
        <p:spPr>
          <a:xfrm>
            <a:off x="2622114" y="1838616"/>
            <a:ext cx="6596789" cy="4407307"/>
          </a:xfrm>
          <a:prstGeom prst="rect">
            <a:avLst/>
          </a:prstGeom>
        </p:spPr>
      </p:pic>
    </p:spTree>
    <p:extLst>
      <p:ext uri="{BB962C8B-B14F-4D97-AF65-F5344CB8AC3E}">
        <p14:creationId xmlns:p14="http://schemas.microsoft.com/office/powerpoint/2010/main" val="1007749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23</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6" name="Google Shape;175;p21">
            <a:extLst>
              <a:ext uri="{FF2B5EF4-FFF2-40B4-BE49-F238E27FC236}">
                <a16:creationId xmlns:a16="http://schemas.microsoft.com/office/drawing/2014/main" id="{F1E671F8-71F2-451C-8AAC-F995666F7FF7}"/>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Bulk</a:t>
            </a:r>
            <a:r>
              <a:rPr lang="es-ES" sz="3600" b="1" i="1" dirty="0">
                <a:solidFill>
                  <a:srgbClr val="FFFFFF"/>
                </a:solidFill>
              </a:rPr>
              <a:t> Extractor</a:t>
            </a:r>
          </a:p>
        </p:txBody>
      </p:sp>
      <p:pic>
        <p:nvPicPr>
          <p:cNvPr id="3" name="Imagen 2">
            <a:extLst>
              <a:ext uri="{FF2B5EF4-FFF2-40B4-BE49-F238E27FC236}">
                <a16:creationId xmlns:a16="http://schemas.microsoft.com/office/drawing/2014/main" id="{FA3369AD-EAF5-43C4-A3B8-AE60531725B0}"/>
              </a:ext>
            </a:extLst>
          </p:cNvPr>
          <p:cNvPicPr>
            <a:picLocks noChangeAspect="1"/>
          </p:cNvPicPr>
          <p:nvPr/>
        </p:nvPicPr>
        <p:blipFill>
          <a:blip r:embed="rId4"/>
          <a:stretch>
            <a:fillRect/>
          </a:stretch>
        </p:blipFill>
        <p:spPr>
          <a:xfrm>
            <a:off x="0" y="1941482"/>
            <a:ext cx="6434695" cy="4057156"/>
          </a:xfrm>
          <a:prstGeom prst="rect">
            <a:avLst/>
          </a:prstGeom>
        </p:spPr>
      </p:pic>
      <p:pic>
        <p:nvPicPr>
          <p:cNvPr id="7" name="Imagen 6">
            <a:extLst>
              <a:ext uri="{FF2B5EF4-FFF2-40B4-BE49-F238E27FC236}">
                <a16:creationId xmlns:a16="http://schemas.microsoft.com/office/drawing/2014/main" id="{17055BDB-C0D5-423D-B402-1A065A10F8E8}"/>
              </a:ext>
            </a:extLst>
          </p:cNvPr>
          <p:cNvPicPr>
            <a:picLocks noChangeAspect="1"/>
          </p:cNvPicPr>
          <p:nvPr/>
        </p:nvPicPr>
        <p:blipFill>
          <a:blip r:embed="rId5"/>
          <a:stretch>
            <a:fillRect/>
          </a:stretch>
        </p:blipFill>
        <p:spPr>
          <a:xfrm>
            <a:off x="7149725" y="2208095"/>
            <a:ext cx="4363059" cy="3467584"/>
          </a:xfrm>
          <a:prstGeom prst="rect">
            <a:avLst/>
          </a:prstGeom>
        </p:spPr>
      </p:pic>
    </p:spTree>
    <p:extLst>
      <p:ext uri="{BB962C8B-B14F-4D97-AF65-F5344CB8AC3E}">
        <p14:creationId xmlns:p14="http://schemas.microsoft.com/office/powerpoint/2010/main" val="750431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a:extLst>
              <a:ext uri="{FF2B5EF4-FFF2-40B4-BE49-F238E27FC236}">
                <a16:creationId xmlns:a16="http://schemas.microsoft.com/office/drawing/2014/main" id="{F957AA2C-2929-47CF-973A-E7C22266D686}"/>
              </a:ext>
            </a:extLst>
          </p:cNvPr>
          <p:cNvPicPr>
            <a:picLocks noChangeAspect="1"/>
          </p:cNvPicPr>
          <p:nvPr/>
        </p:nvPicPr>
        <p:blipFill rotWithShape="1">
          <a:blip r:embed="rId3"/>
          <a:srcRect l="17310" t="307" r="21138"/>
          <a:stretch/>
        </p:blipFill>
        <p:spPr>
          <a:xfrm>
            <a:off x="3063239" y="1672201"/>
            <a:ext cx="5593081" cy="4951390"/>
          </a:xfrm>
          <a:prstGeom prst="rect">
            <a:avLst/>
          </a:prstGeom>
        </p:spPr>
      </p:pic>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24</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6" name="Google Shape;175;p21">
            <a:extLst>
              <a:ext uri="{FF2B5EF4-FFF2-40B4-BE49-F238E27FC236}">
                <a16:creationId xmlns:a16="http://schemas.microsoft.com/office/drawing/2014/main" id="{F1E671F8-71F2-451C-8AAC-F995666F7FF7}"/>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Bulk</a:t>
            </a:r>
            <a:r>
              <a:rPr lang="es-ES" sz="3600" b="1" i="1" dirty="0">
                <a:solidFill>
                  <a:srgbClr val="FFFFFF"/>
                </a:solidFill>
              </a:rPr>
              <a:t> Extractor</a:t>
            </a:r>
          </a:p>
        </p:txBody>
      </p:sp>
    </p:spTree>
    <p:extLst>
      <p:ext uri="{BB962C8B-B14F-4D97-AF65-F5344CB8AC3E}">
        <p14:creationId xmlns:p14="http://schemas.microsoft.com/office/powerpoint/2010/main" val="1719297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a:extLst>
              <a:ext uri="{FF2B5EF4-FFF2-40B4-BE49-F238E27FC236}">
                <a16:creationId xmlns:a16="http://schemas.microsoft.com/office/drawing/2014/main" id="{D2907575-0A1B-42D5-A704-9244BDB9722F}"/>
              </a:ext>
            </a:extLst>
          </p:cNvPr>
          <p:cNvPicPr>
            <a:picLocks noChangeAspect="1"/>
          </p:cNvPicPr>
          <p:nvPr/>
        </p:nvPicPr>
        <p:blipFill rotWithShape="1">
          <a:blip r:embed="rId3"/>
          <a:srcRect l="14769" r="14769"/>
          <a:stretch/>
        </p:blipFill>
        <p:spPr>
          <a:xfrm>
            <a:off x="7359687" y="0"/>
            <a:ext cx="4832313" cy="6858000"/>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25</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387992" y="3114449"/>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Permite restaurar información que puede haber eliminado</a:t>
            </a:r>
          </a:p>
        </p:txBody>
      </p:sp>
    </p:spTree>
    <p:extLst>
      <p:ext uri="{BB962C8B-B14F-4D97-AF65-F5344CB8AC3E}">
        <p14:creationId xmlns:p14="http://schemas.microsoft.com/office/powerpoint/2010/main" val="2248738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26</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258679" y="1927341"/>
            <a:ext cx="11674640"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scalpel</a:t>
            </a:r>
            <a:r>
              <a:rPr lang="es-ES" sz="2800" dirty="0">
                <a:solidFill>
                  <a:srgbClr val="E7E6E6">
                    <a:lumMod val="50000"/>
                  </a:srgbClr>
                </a:solidFill>
                <a:latin typeface="Raleway" panose="020B0604020202020204" charset="0"/>
                <a:cs typeface="Raleway" panose="020B0604020202020204" charset="0"/>
              </a:rPr>
              <a:t> -c /</a:t>
            </a:r>
            <a:r>
              <a:rPr lang="es-ES" sz="2800" dirty="0" err="1">
                <a:solidFill>
                  <a:srgbClr val="E7E6E6">
                    <a:lumMod val="50000"/>
                  </a:srgbClr>
                </a:solidFill>
                <a:latin typeface="Raleway" panose="020B0604020202020204" charset="0"/>
                <a:cs typeface="Raleway" panose="020B0604020202020204" charset="0"/>
              </a:rPr>
              <a:t>etc</a:t>
            </a:r>
            <a:r>
              <a:rPr lang="es-ES" sz="2800" dirty="0">
                <a:solidFill>
                  <a:srgbClr val="E7E6E6">
                    <a:lumMod val="50000"/>
                  </a:srgbClr>
                </a:solidFill>
                <a:latin typeface="Raleway" panose="020B0604020202020204" charset="0"/>
                <a:cs typeface="Raleway" panose="020B0604020202020204" charset="0"/>
              </a:rPr>
              <a:t>/</a:t>
            </a:r>
            <a:r>
              <a:rPr lang="es-ES" sz="2800" dirty="0" err="1">
                <a:solidFill>
                  <a:srgbClr val="E7E6E6">
                    <a:lumMod val="50000"/>
                  </a:srgbClr>
                </a:solidFill>
                <a:latin typeface="Raleway" panose="020B0604020202020204" charset="0"/>
                <a:cs typeface="Raleway" panose="020B0604020202020204" charset="0"/>
              </a:rPr>
              <a:t>scalpel</a:t>
            </a:r>
            <a:r>
              <a:rPr lang="es-ES" sz="2800" dirty="0">
                <a:solidFill>
                  <a:srgbClr val="E7E6E6">
                    <a:lumMod val="50000"/>
                  </a:srgbClr>
                </a:solidFill>
                <a:latin typeface="Raleway" panose="020B0604020202020204" charset="0"/>
                <a:cs typeface="Raleway" panose="020B0604020202020204" charset="0"/>
              </a:rPr>
              <a:t>/</a:t>
            </a:r>
            <a:r>
              <a:rPr lang="es-ES" sz="2800" dirty="0" err="1">
                <a:solidFill>
                  <a:srgbClr val="E7E6E6">
                    <a:lumMod val="50000"/>
                  </a:srgbClr>
                </a:solidFill>
                <a:latin typeface="Raleway" panose="020B0604020202020204" charset="0"/>
                <a:cs typeface="Raleway" panose="020B0604020202020204" charset="0"/>
              </a:rPr>
              <a:t>scalpel.conf</a:t>
            </a:r>
            <a:r>
              <a:rPr lang="es-ES" sz="2800" dirty="0">
                <a:solidFill>
                  <a:srgbClr val="E7E6E6">
                    <a:lumMod val="50000"/>
                  </a:srgbClr>
                </a:solidFill>
                <a:latin typeface="Raleway" panose="020B0604020202020204" charset="0"/>
                <a:cs typeface="Raleway" panose="020B0604020202020204" charset="0"/>
              </a:rPr>
              <a:t> &lt;</a:t>
            </a:r>
            <a:r>
              <a:rPr lang="es-ES" sz="2800" dirty="0" err="1">
                <a:solidFill>
                  <a:srgbClr val="E7E6E6">
                    <a:lumMod val="50000"/>
                  </a:srgbClr>
                </a:solidFill>
                <a:latin typeface="Raleway" panose="020B0604020202020204" charset="0"/>
                <a:cs typeface="Raleway" panose="020B0604020202020204" charset="0"/>
              </a:rPr>
              <a:t>device_directory</a:t>
            </a:r>
            <a:r>
              <a:rPr lang="es-ES" sz="2800" dirty="0">
                <a:solidFill>
                  <a:srgbClr val="E7E6E6">
                    <a:lumMod val="50000"/>
                  </a:srgbClr>
                </a:solidFill>
                <a:latin typeface="Raleway" panose="020B0604020202020204" charset="0"/>
                <a:cs typeface="Raleway" panose="020B0604020202020204" charset="0"/>
              </a:rPr>
              <a:t>&gt; -o &lt;output&gt;</a:t>
            </a:r>
          </a:p>
        </p:txBody>
      </p:sp>
      <p:sp>
        <p:nvSpPr>
          <p:cNvPr id="17" name="Google Shape;175;p21">
            <a:extLst>
              <a:ext uri="{FF2B5EF4-FFF2-40B4-BE49-F238E27FC236}">
                <a16:creationId xmlns:a16="http://schemas.microsoft.com/office/drawing/2014/main" id="{09890C28-B2C5-4E08-885F-B54AD4BDB931}"/>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pic>
        <p:nvPicPr>
          <p:cNvPr id="5" name="Imagen 4" descr="Texto&#10;&#10;Descripción generada automáticamente">
            <a:extLst>
              <a:ext uri="{FF2B5EF4-FFF2-40B4-BE49-F238E27FC236}">
                <a16:creationId xmlns:a16="http://schemas.microsoft.com/office/drawing/2014/main" id="{90376085-E919-46BC-8584-DC1453D3A879}"/>
              </a:ext>
            </a:extLst>
          </p:cNvPr>
          <p:cNvPicPr>
            <a:picLocks noChangeAspect="1"/>
          </p:cNvPicPr>
          <p:nvPr/>
        </p:nvPicPr>
        <p:blipFill>
          <a:blip r:embed="rId4"/>
          <a:stretch>
            <a:fillRect/>
          </a:stretch>
        </p:blipFill>
        <p:spPr>
          <a:xfrm>
            <a:off x="1607524" y="2993349"/>
            <a:ext cx="8976951" cy="3093130"/>
          </a:xfrm>
          <a:prstGeom prst="rect">
            <a:avLst/>
          </a:prstGeom>
        </p:spPr>
      </p:pic>
    </p:spTree>
    <p:extLst>
      <p:ext uri="{BB962C8B-B14F-4D97-AF65-F5344CB8AC3E}">
        <p14:creationId xmlns:p14="http://schemas.microsoft.com/office/powerpoint/2010/main" val="139599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258679" y="1927341"/>
            <a:ext cx="11674640"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scalpel</a:t>
            </a:r>
            <a:r>
              <a:rPr lang="es-ES" sz="2800" dirty="0">
                <a:solidFill>
                  <a:srgbClr val="E7E6E6">
                    <a:lumMod val="50000"/>
                  </a:srgbClr>
                </a:solidFill>
                <a:latin typeface="Raleway" panose="020B0604020202020204" charset="0"/>
                <a:cs typeface="Raleway" panose="020B0604020202020204" charset="0"/>
              </a:rPr>
              <a:t> -c /</a:t>
            </a:r>
            <a:r>
              <a:rPr lang="es-ES" sz="2800" dirty="0" err="1">
                <a:solidFill>
                  <a:srgbClr val="E7E6E6">
                    <a:lumMod val="50000"/>
                  </a:srgbClr>
                </a:solidFill>
                <a:latin typeface="Raleway" panose="020B0604020202020204" charset="0"/>
                <a:cs typeface="Raleway" panose="020B0604020202020204" charset="0"/>
              </a:rPr>
              <a:t>etc</a:t>
            </a:r>
            <a:r>
              <a:rPr lang="es-ES" sz="2800" dirty="0">
                <a:solidFill>
                  <a:srgbClr val="E7E6E6">
                    <a:lumMod val="50000"/>
                  </a:srgbClr>
                </a:solidFill>
                <a:latin typeface="Raleway" panose="020B0604020202020204" charset="0"/>
                <a:cs typeface="Raleway" panose="020B0604020202020204" charset="0"/>
              </a:rPr>
              <a:t>/</a:t>
            </a:r>
            <a:r>
              <a:rPr lang="es-ES" sz="2800" dirty="0" err="1">
                <a:solidFill>
                  <a:srgbClr val="E7E6E6">
                    <a:lumMod val="50000"/>
                  </a:srgbClr>
                </a:solidFill>
                <a:latin typeface="Raleway" panose="020B0604020202020204" charset="0"/>
                <a:cs typeface="Raleway" panose="020B0604020202020204" charset="0"/>
              </a:rPr>
              <a:t>scalpel</a:t>
            </a:r>
            <a:r>
              <a:rPr lang="es-ES" sz="2800" dirty="0">
                <a:solidFill>
                  <a:srgbClr val="E7E6E6">
                    <a:lumMod val="50000"/>
                  </a:srgbClr>
                </a:solidFill>
                <a:latin typeface="Raleway" panose="020B0604020202020204" charset="0"/>
                <a:cs typeface="Raleway" panose="020B0604020202020204" charset="0"/>
              </a:rPr>
              <a:t>/</a:t>
            </a:r>
            <a:r>
              <a:rPr lang="es-ES" sz="2800" dirty="0" err="1">
                <a:solidFill>
                  <a:srgbClr val="E7E6E6">
                    <a:lumMod val="50000"/>
                  </a:srgbClr>
                </a:solidFill>
                <a:latin typeface="Raleway" panose="020B0604020202020204" charset="0"/>
                <a:cs typeface="Raleway" panose="020B0604020202020204" charset="0"/>
              </a:rPr>
              <a:t>scalpel.conf</a:t>
            </a:r>
            <a:r>
              <a:rPr lang="es-ES" sz="2800" dirty="0">
                <a:solidFill>
                  <a:srgbClr val="E7E6E6">
                    <a:lumMod val="50000"/>
                  </a:srgbClr>
                </a:solidFill>
                <a:latin typeface="Raleway" panose="020B0604020202020204" charset="0"/>
                <a:cs typeface="Raleway" panose="020B0604020202020204" charset="0"/>
              </a:rPr>
              <a:t> &lt;</a:t>
            </a:r>
            <a:r>
              <a:rPr lang="es-ES" sz="2800" dirty="0" err="1">
                <a:solidFill>
                  <a:srgbClr val="E7E6E6">
                    <a:lumMod val="50000"/>
                  </a:srgbClr>
                </a:solidFill>
                <a:latin typeface="Raleway" panose="020B0604020202020204" charset="0"/>
                <a:cs typeface="Raleway" panose="020B0604020202020204" charset="0"/>
              </a:rPr>
              <a:t>device_directory</a:t>
            </a:r>
            <a:r>
              <a:rPr lang="es-ES" sz="2800" dirty="0">
                <a:solidFill>
                  <a:srgbClr val="E7E6E6">
                    <a:lumMod val="50000"/>
                  </a:srgbClr>
                </a:solidFill>
                <a:latin typeface="Raleway" panose="020B0604020202020204" charset="0"/>
                <a:cs typeface="Raleway" panose="020B0604020202020204" charset="0"/>
              </a:rPr>
              <a:t>&gt; -o &lt;output&gt;</a:t>
            </a:r>
          </a:p>
        </p:txBody>
      </p:sp>
      <p:sp>
        <p:nvSpPr>
          <p:cNvPr id="17" name="Google Shape;175;p21">
            <a:extLst>
              <a:ext uri="{FF2B5EF4-FFF2-40B4-BE49-F238E27FC236}">
                <a16:creationId xmlns:a16="http://schemas.microsoft.com/office/drawing/2014/main" id="{09890C28-B2C5-4E08-885F-B54AD4BDB931}"/>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1607524" y="2972286"/>
            <a:ext cx="8976951" cy="2678055"/>
          </a:xfrm>
          <a:prstGeom prst="rect">
            <a:avLst/>
          </a:prstGeom>
        </p:spPr>
      </p:pic>
      <p:sp>
        <p:nvSpPr>
          <p:cNvPr id="16" name="Rectángulo: esquinas redondeadas 15">
            <a:extLst>
              <a:ext uri="{FF2B5EF4-FFF2-40B4-BE49-F238E27FC236}">
                <a16:creationId xmlns:a16="http://schemas.microsoft.com/office/drawing/2014/main" id="{DCDB9CD7-9DDD-455B-BF2C-FF1586C4F5F0}"/>
              </a:ext>
            </a:extLst>
          </p:cNvPr>
          <p:cNvSpPr/>
          <p:nvPr/>
        </p:nvSpPr>
        <p:spPr>
          <a:xfrm>
            <a:off x="3234660" y="5747144"/>
            <a:ext cx="5319161" cy="49456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1600" dirty="0">
                <a:solidFill>
                  <a:srgbClr val="E7E6E6">
                    <a:lumMod val="50000"/>
                  </a:srgbClr>
                </a:solidFill>
                <a:latin typeface="Raleway" panose="020B0604020202020204" charset="0"/>
                <a:cs typeface="Raleway" panose="020B0604020202020204" charset="0"/>
              </a:rPr>
              <a:t>$ scalpel -c /etc/scalpel/scalpel.conf /dev/sdb -o recu</a:t>
            </a:r>
            <a:endParaRPr lang="es-ES" sz="16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42585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28</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pic>
        <p:nvPicPr>
          <p:cNvPr id="6" name="Imagen 5" descr="Tabla&#10;&#10;Descripción generada automáticamente">
            <a:extLst>
              <a:ext uri="{FF2B5EF4-FFF2-40B4-BE49-F238E27FC236}">
                <a16:creationId xmlns:a16="http://schemas.microsoft.com/office/drawing/2014/main" id="{83216477-A206-4CDE-B79D-44E315CA25FD}"/>
              </a:ext>
            </a:extLst>
          </p:cNvPr>
          <p:cNvPicPr>
            <a:picLocks noChangeAspect="1"/>
          </p:cNvPicPr>
          <p:nvPr/>
        </p:nvPicPr>
        <p:blipFill>
          <a:blip r:embed="rId4"/>
          <a:stretch>
            <a:fillRect/>
          </a:stretch>
        </p:blipFill>
        <p:spPr>
          <a:xfrm>
            <a:off x="2698706" y="1249359"/>
            <a:ext cx="6443605" cy="5197841"/>
          </a:xfrm>
          <a:prstGeom prst="rect">
            <a:avLst/>
          </a:prstGeom>
        </p:spPr>
      </p:pic>
      <p:sp>
        <p:nvSpPr>
          <p:cNvPr id="17" name="Google Shape;175;p21">
            <a:extLst>
              <a:ext uri="{FF2B5EF4-FFF2-40B4-BE49-F238E27FC236}">
                <a16:creationId xmlns:a16="http://schemas.microsoft.com/office/drawing/2014/main" id="{09890C28-B2C5-4E08-885F-B54AD4BDB931}"/>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Tree>
    <p:extLst>
      <p:ext uri="{BB962C8B-B14F-4D97-AF65-F5344CB8AC3E}">
        <p14:creationId xmlns:p14="http://schemas.microsoft.com/office/powerpoint/2010/main" val="64818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925B22A-E9C2-4563-82D2-BF6F5DCC709D}"/>
              </a:ext>
            </a:extLst>
          </p:cNvPr>
          <p:cNvPicPr>
            <a:picLocks noChangeAspect="1"/>
          </p:cNvPicPr>
          <p:nvPr/>
        </p:nvPicPr>
        <p:blipFill rotWithShape="1">
          <a:blip r:embed="rId3"/>
          <a:srcRect l="1488" r="1336" b="8181"/>
          <a:stretch/>
        </p:blipFill>
        <p:spPr>
          <a:xfrm>
            <a:off x="166839" y="1672201"/>
            <a:ext cx="11525345" cy="4592119"/>
          </a:xfrm>
          <a:prstGeom prst="rect">
            <a:avLst/>
          </a:prstGeom>
        </p:spPr>
      </p:pic>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29</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7" name="Google Shape;175;p21">
            <a:extLst>
              <a:ext uri="{FF2B5EF4-FFF2-40B4-BE49-F238E27FC236}">
                <a16:creationId xmlns:a16="http://schemas.microsoft.com/office/drawing/2014/main" id="{09890C28-B2C5-4E08-885F-B54AD4BDB931}"/>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Tree>
    <p:extLst>
      <p:ext uri="{BB962C8B-B14F-4D97-AF65-F5344CB8AC3E}">
        <p14:creationId xmlns:p14="http://schemas.microsoft.com/office/powerpoint/2010/main" val="1690140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Análisis forense informático</a:t>
            </a:r>
          </a:p>
        </p:txBody>
      </p:sp>
      <p:sp>
        <p:nvSpPr>
          <p:cNvPr id="13" name="Rectángulo: esquinas redondeadas 12">
            <a:extLst>
              <a:ext uri="{FF2B5EF4-FFF2-40B4-BE49-F238E27FC236}">
                <a16:creationId xmlns:a16="http://schemas.microsoft.com/office/drawing/2014/main" id="{DFDBFE05-8E62-4645-A28D-9D29EBA0BED3}"/>
              </a:ext>
            </a:extLst>
          </p:cNvPr>
          <p:cNvSpPr/>
          <p:nvPr/>
        </p:nvSpPr>
        <p:spPr>
          <a:xfrm>
            <a:off x="902264" y="1911926"/>
            <a:ext cx="5771675" cy="97559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DERECHO + INFORMÁTICA</a:t>
            </a:r>
          </a:p>
          <a:p>
            <a:pPr lvl="0" algn="ctr"/>
            <a:r>
              <a:rPr lang="es-ES" sz="2800" dirty="0">
                <a:solidFill>
                  <a:srgbClr val="E7E6E6">
                    <a:lumMod val="50000"/>
                  </a:srgbClr>
                </a:solidFill>
                <a:latin typeface="Raleway" panose="020B0604020202020204" charset="0"/>
                <a:cs typeface="Raleway" panose="020B0604020202020204" charset="0"/>
              </a:rPr>
              <a:t>Recopilar y analizar datos de:</a:t>
            </a:r>
          </a:p>
        </p:txBody>
      </p:sp>
      <p:sp>
        <p:nvSpPr>
          <p:cNvPr id="24" name="Rectángulo: esquinas redondeadas 23">
            <a:extLst>
              <a:ext uri="{FF2B5EF4-FFF2-40B4-BE49-F238E27FC236}">
                <a16:creationId xmlns:a16="http://schemas.microsoft.com/office/drawing/2014/main" id="{3AB338EE-0DDF-455B-999E-251E4EAA2328}"/>
              </a:ext>
            </a:extLst>
          </p:cNvPr>
          <p:cNvSpPr/>
          <p:nvPr/>
        </p:nvSpPr>
        <p:spPr>
          <a:xfrm>
            <a:off x="489707" y="5992641"/>
            <a:ext cx="6596788" cy="600974"/>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Análisis como prueba en tribunal</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Sistemas informáticos</a:t>
            </a: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Redes y comunicaciones</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Dispositivos</a:t>
            </a:r>
          </a:p>
        </p:txBody>
      </p:sp>
      <p:pic>
        <p:nvPicPr>
          <p:cNvPr id="3" name="Imagen 2" descr="Icono&#10;&#10;Descripción generada automáticamente">
            <a:extLst>
              <a:ext uri="{FF2B5EF4-FFF2-40B4-BE49-F238E27FC236}">
                <a16:creationId xmlns:a16="http://schemas.microsoft.com/office/drawing/2014/main" id="{B370301B-6B19-42E3-B706-E792E93ABCA0}"/>
              </a:ext>
            </a:extLst>
          </p:cNvPr>
          <p:cNvPicPr>
            <a:picLocks noChangeAspect="1"/>
          </p:cNvPicPr>
          <p:nvPr/>
        </p:nvPicPr>
        <p:blipFill>
          <a:blip r:embed="rId5"/>
          <a:stretch>
            <a:fillRect/>
          </a:stretch>
        </p:blipFill>
        <p:spPr>
          <a:xfrm>
            <a:off x="203910" y="5699629"/>
            <a:ext cx="975592" cy="975592"/>
          </a:xfrm>
          <a:prstGeom prst="rect">
            <a:avLst/>
          </a:prstGeom>
        </p:spPr>
      </p:pic>
    </p:spTree>
    <p:extLst>
      <p:ext uri="{BB962C8B-B14F-4D97-AF65-F5344CB8AC3E}">
        <p14:creationId xmlns:p14="http://schemas.microsoft.com/office/powerpoint/2010/main" val="93055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a:extLst>
              <a:ext uri="{FF2B5EF4-FFF2-40B4-BE49-F238E27FC236}">
                <a16:creationId xmlns:a16="http://schemas.microsoft.com/office/drawing/2014/main" id="{D2907575-0A1B-42D5-A704-9244BDB9722F}"/>
              </a:ext>
            </a:extLst>
          </p:cNvPr>
          <p:cNvPicPr>
            <a:picLocks noChangeAspect="1"/>
          </p:cNvPicPr>
          <p:nvPr/>
        </p:nvPicPr>
        <p:blipFill rotWithShape="1">
          <a:blip r:embed="rId3"/>
          <a:srcRect l="8742" r="8742"/>
          <a:stretch/>
        </p:blipFill>
        <p:spPr>
          <a:xfrm>
            <a:off x="7359687" y="0"/>
            <a:ext cx="4832313" cy="6858000"/>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30</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Autopsy</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277021" y="2719994"/>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Es una de las herramientas más utilizada en España</a:t>
            </a:r>
          </a:p>
        </p:txBody>
      </p:sp>
      <p:sp>
        <p:nvSpPr>
          <p:cNvPr id="13" name="Rectángulo: esquinas redondeadas 12">
            <a:extLst>
              <a:ext uri="{FF2B5EF4-FFF2-40B4-BE49-F238E27FC236}">
                <a16:creationId xmlns:a16="http://schemas.microsoft.com/office/drawing/2014/main" id="{FFD3A80D-7210-47EA-993F-6FC661890EB0}"/>
              </a:ext>
            </a:extLst>
          </p:cNvPr>
          <p:cNvSpPr/>
          <p:nvPr/>
        </p:nvSpPr>
        <p:spPr>
          <a:xfrm>
            <a:off x="277021" y="3888806"/>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err="1">
                <a:solidFill>
                  <a:srgbClr val="E7E6E6">
                    <a:lumMod val="50000"/>
                  </a:srgbClr>
                </a:solidFill>
                <a:latin typeface="Raleway" panose="020B0604020202020204" charset="0"/>
                <a:cs typeface="Raleway" panose="020B0604020202020204" charset="0"/>
              </a:rPr>
              <a:t>The</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Sleuth</a:t>
            </a:r>
            <a:r>
              <a:rPr lang="es-ES" sz="2800" dirty="0">
                <a:solidFill>
                  <a:srgbClr val="E7E6E6">
                    <a:lumMod val="50000"/>
                  </a:srgbClr>
                </a:solidFill>
                <a:latin typeface="Raleway" panose="020B0604020202020204" charset="0"/>
                <a:cs typeface="Raleway" panose="020B0604020202020204" charset="0"/>
              </a:rPr>
              <a:t> Kit</a:t>
            </a:r>
          </a:p>
        </p:txBody>
      </p:sp>
    </p:spTree>
    <p:extLst>
      <p:ext uri="{BB962C8B-B14F-4D97-AF65-F5344CB8AC3E}">
        <p14:creationId xmlns:p14="http://schemas.microsoft.com/office/powerpoint/2010/main" val="170758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31</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2327700" y="1848843"/>
            <a:ext cx="7536600" cy="4499844"/>
          </a:xfrm>
          <a:prstGeom prst="rect">
            <a:avLst/>
          </a:prstGeom>
        </p:spPr>
      </p:pic>
      <p:sp>
        <p:nvSpPr>
          <p:cNvPr id="12" name="Google Shape;175;p21">
            <a:extLst>
              <a:ext uri="{FF2B5EF4-FFF2-40B4-BE49-F238E27FC236}">
                <a16:creationId xmlns:a16="http://schemas.microsoft.com/office/drawing/2014/main" id="{F6E4039C-0B47-4A2A-8C10-53DF76F533B2}"/>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Autopsy</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Tree>
    <p:extLst>
      <p:ext uri="{BB962C8B-B14F-4D97-AF65-F5344CB8AC3E}">
        <p14:creationId xmlns:p14="http://schemas.microsoft.com/office/powerpoint/2010/main" val="1156010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32</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1089634" y="1983996"/>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Recent Activity</a:t>
            </a:r>
            <a:endParaRPr lang="es-ES" sz="2800" dirty="0">
              <a:solidFill>
                <a:srgbClr val="E7E6E6">
                  <a:lumMod val="50000"/>
                </a:srgbClr>
              </a:solidFill>
              <a:latin typeface="Raleway" panose="020B0604020202020204" charset="0"/>
              <a:cs typeface="Raleway" panose="020B0604020202020204" charset="0"/>
            </a:endParaRPr>
          </a:p>
        </p:txBody>
      </p:sp>
      <p:sp>
        <p:nvSpPr>
          <p:cNvPr id="17" name="Google Shape;175;p21">
            <a:extLst>
              <a:ext uri="{FF2B5EF4-FFF2-40B4-BE49-F238E27FC236}">
                <a16:creationId xmlns:a16="http://schemas.microsoft.com/office/drawing/2014/main" id="{09890C28-B2C5-4E08-885F-B54AD4BDB931}"/>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Scalpel</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
        <p:nvSpPr>
          <p:cNvPr id="18" name="Rectángulo: esquinas redondeadas 17">
            <a:extLst>
              <a:ext uri="{FF2B5EF4-FFF2-40B4-BE49-F238E27FC236}">
                <a16:creationId xmlns:a16="http://schemas.microsoft.com/office/drawing/2014/main" id="{BE7993F6-6F8A-4B66-A906-28AB6085041D}"/>
              </a:ext>
            </a:extLst>
          </p:cNvPr>
          <p:cNvSpPr/>
          <p:nvPr/>
        </p:nvSpPr>
        <p:spPr>
          <a:xfrm>
            <a:off x="1089633" y="3111009"/>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Hash Lookup</a:t>
            </a:r>
            <a:endParaRPr lang="es-ES" sz="2800" dirty="0">
              <a:solidFill>
                <a:srgbClr val="E7E6E6">
                  <a:lumMod val="50000"/>
                </a:srgbClr>
              </a:solidFill>
              <a:latin typeface="Raleway" panose="020B0604020202020204" charset="0"/>
              <a:cs typeface="Raleway" panose="020B0604020202020204" charset="0"/>
            </a:endParaRPr>
          </a:p>
        </p:txBody>
      </p:sp>
      <p:sp>
        <p:nvSpPr>
          <p:cNvPr id="19" name="Rectángulo: esquinas redondeadas 18">
            <a:extLst>
              <a:ext uri="{FF2B5EF4-FFF2-40B4-BE49-F238E27FC236}">
                <a16:creationId xmlns:a16="http://schemas.microsoft.com/office/drawing/2014/main" id="{B4740067-1E8E-4AFC-B450-2AE8E1863A2D}"/>
              </a:ext>
            </a:extLst>
          </p:cNvPr>
          <p:cNvSpPr/>
          <p:nvPr/>
        </p:nvSpPr>
        <p:spPr>
          <a:xfrm>
            <a:off x="1089633" y="4238246"/>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Archive Extractor</a:t>
            </a:r>
          </a:p>
        </p:txBody>
      </p:sp>
      <p:sp>
        <p:nvSpPr>
          <p:cNvPr id="20" name="Rectángulo: esquinas redondeadas 19">
            <a:extLst>
              <a:ext uri="{FF2B5EF4-FFF2-40B4-BE49-F238E27FC236}">
                <a16:creationId xmlns:a16="http://schemas.microsoft.com/office/drawing/2014/main" id="{3ADFE212-E3C8-46F8-BFD9-89F3F0C7AC71}"/>
              </a:ext>
            </a:extLst>
          </p:cNvPr>
          <p:cNvSpPr/>
          <p:nvPr/>
        </p:nvSpPr>
        <p:spPr>
          <a:xfrm>
            <a:off x="1089633" y="5369729"/>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err="1">
                <a:solidFill>
                  <a:srgbClr val="E7E6E6">
                    <a:lumMod val="50000"/>
                  </a:srgbClr>
                </a:solidFill>
                <a:latin typeface="Raleway" panose="020B0604020202020204" charset="0"/>
                <a:cs typeface="Raleway" panose="020B0604020202020204" charset="0"/>
              </a:rPr>
              <a:t>Exif</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Image</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Parser</a:t>
            </a:r>
            <a:endParaRPr lang="es-ES" sz="2800" dirty="0">
              <a:solidFill>
                <a:srgbClr val="E7E6E6">
                  <a:lumMod val="50000"/>
                </a:srgbClr>
              </a:solidFill>
              <a:latin typeface="Raleway" panose="020B0604020202020204" charset="0"/>
              <a:cs typeface="Raleway" panose="020B0604020202020204" charset="0"/>
            </a:endParaRPr>
          </a:p>
        </p:txBody>
      </p:sp>
      <p:sp>
        <p:nvSpPr>
          <p:cNvPr id="21" name="Rectángulo: esquinas redondeadas 20">
            <a:extLst>
              <a:ext uri="{FF2B5EF4-FFF2-40B4-BE49-F238E27FC236}">
                <a16:creationId xmlns:a16="http://schemas.microsoft.com/office/drawing/2014/main" id="{0D49569F-5D57-4FA9-811B-0055B33E8AEA}"/>
              </a:ext>
            </a:extLst>
          </p:cNvPr>
          <p:cNvSpPr/>
          <p:nvPr/>
        </p:nvSpPr>
        <p:spPr>
          <a:xfrm>
            <a:off x="6367962" y="1983996"/>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Keyword Search</a:t>
            </a:r>
            <a:endParaRPr lang="es-ES" sz="2800" dirty="0">
              <a:solidFill>
                <a:srgbClr val="E7E6E6">
                  <a:lumMod val="50000"/>
                </a:srgbClr>
              </a:solidFill>
              <a:latin typeface="Raleway" panose="020B0604020202020204" charset="0"/>
              <a:cs typeface="Raleway" panose="020B0604020202020204" charset="0"/>
            </a:endParaRPr>
          </a:p>
        </p:txBody>
      </p:sp>
      <p:pic>
        <p:nvPicPr>
          <p:cNvPr id="3" name="Imagen 2">
            <a:extLst>
              <a:ext uri="{FF2B5EF4-FFF2-40B4-BE49-F238E27FC236}">
                <a16:creationId xmlns:a16="http://schemas.microsoft.com/office/drawing/2014/main" id="{A7A3AF5E-6C02-4B90-AC59-7F7C5EEF835A}"/>
              </a:ext>
            </a:extLst>
          </p:cNvPr>
          <p:cNvPicPr>
            <a:picLocks noChangeAspect="1"/>
          </p:cNvPicPr>
          <p:nvPr/>
        </p:nvPicPr>
        <p:blipFill>
          <a:blip r:embed="rId4"/>
          <a:stretch>
            <a:fillRect/>
          </a:stretch>
        </p:blipFill>
        <p:spPr>
          <a:xfrm>
            <a:off x="7241824" y="2920082"/>
            <a:ext cx="2975524" cy="2975524"/>
          </a:xfrm>
          <a:prstGeom prst="rect">
            <a:avLst/>
          </a:prstGeom>
        </p:spPr>
      </p:pic>
    </p:spTree>
    <p:extLst>
      <p:ext uri="{BB962C8B-B14F-4D97-AF65-F5344CB8AC3E}">
        <p14:creationId xmlns:p14="http://schemas.microsoft.com/office/powerpoint/2010/main" val="211147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33</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2327700" y="1810565"/>
            <a:ext cx="7536600" cy="4576401"/>
          </a:xfrm>
          <a:prstGeom prst="rect">
            <a:avLst/>
          </a:prstGeom>
        </p:spPr>
      </p:pic>
      <p:sp>
        <p:nvSpPr>
          <p:cNvPr id="18" name="Google Shape;175;p21">
            <a:extLst>
              <a:ext uri="{FF2B5EF4-FFF2-40B4-BE49-F238E27FC236}">
                <a16:creationId xmlns:a16="http://schemas.microsoft.com/office/drawing/2014/main" id="{D05F4A1E-161D-4362-814C-7EE81F6E5215}"/>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Autopsy</a:t>
            </a:r>
            <a:r>
              <a:rPr lang="es-ES" sz="3600" b="1" i="1" dirty="0">
                <a:solidFill>
                  <a:srgbClr val="FFFFFF"/>
                </a:solidFill>
              </a:rPr>
              <a:t> </a:t>
            </a:r>
            <a:r>
              <a:rPr lang="es-ES" sz="3600" b="1" i="1" dirty="0" err="1">
                <a:solidFill>
                  <a:srgbClr val="FFFFFF"/>
                </a:solidFill>
              </a:rPr>
              <a:t>tool</a:t>
            </a:r>
            <a:endParaRPr lang="es-ES" sz="3600" b="1" i="1" dirty="0">
              <a:solidFill>
                <a:srgbClr val="FFFFFF"/>
              </a:solidFill>
            </a:endParaRPr>
          </a:p>
        </p:txBody>
      </p:sp>
    </p:spTree>
    <p:extLst>
      <p:ext uri="{BB962C8B-B14F-4D97-AF65-F5344CB8AC3E}">
        <p14:creationId xmlns:p14="http://schemas.microsoft.com/office/powerpoint/2010/main" val="2850220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3" name="Imagen 2">
            <a:extLst>
              <a:ext uri="{FF2B5EF4-FFF2-40B4-BE49-F238E27FC236}">
                <a16:creationId xmlns:a16="http://schemas.microsoft.com/office/drawing/2014/main" id="{40178232-909E-4B3F-9673-6185B51F10E1}"/>
              </a:ext>
            </a:extLst>
          </p:cNvPr>
          <p:cNvPicPr>
            <a:picLocks noChangeAspect="1"/>
          </p:cNvPicPr>
          <p:nvPr/>
        </p:nvPicPr>
        <p:blipFill rotWithShape="1">
          <a:blip r:embed="rId3"/>
          <a:srcRect l="5637" r="9965"/>
          <a:stretch/>
        </p:blipFill>
        <p:spPr>
          <a:xfrm>
            <a:off x="0" y="0"/>
            <a:ext cx="12192000" cy="6858000"/>
          </a:xfrm>
          <a:prstGeom prst="rect">
            <a:avLst/>
          </a:prstGeom>
        </p:spPr>
      </p:pic>
    </p:spTree>
    <p:extLst>
      <p:ext uri="{BB962C8B-B14F-4D97-AF65-F5344CB8AC3E}">
        <p14:creationId xmlns:p14="http://schemas.microsoft.com/office/powerpoint/2010/main" val="1208839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Marcador de posición de imagen 6">
            <a:extLst>
              <a:ext uri="{FF2B5EF4-FFF2-40B4-BE49-F238E27FC236}">
                <a16:creationId xmlns:a16="http://schemas.microsoft.com/office/drawing/2014/main" id="{D2907575-0A1B-42D5-A704-9244BDB9722F}"/>
              </a:ext>
            </a:extLst>
          </p:cNvPr>
          <p:cNvPicPr>
            <a:picLocks noChangeAspect="1"/>
          </p:cNvPicPr>
          <p:nvPr/>
        </p:nvPicPr>
        <p:blipFill rotWithShape="1">
          <a:blip r:embed="rId3"/>
          <a:srcRect l="8093" r="8093"/>
          <a:stretch/>
        </p:blipFill>
        <p:spPr>
          <a:xfrm>
            <a:off x="7359687" y="-101600"/>
            <a:ext cx="4832313" cy="6858000"/>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35</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Chkrootkit</a:t>
            </a:r>
            <a:endParaRPr lang="es-ES" sz="3600" b="1" i="1" dirty="0">
              <a:solidFill>
                <a:srgbClr val="FFFFFF"/>
              </a:solidFill>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387992" y="3114449"/>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Permite localizar </a:t>
            </a:r>
            <a:r>
              <a:rPr lang="es-ES" sz="2800" i="1" dirty="0">
                <a:solidFill>
                  <a:srgbClr val="E7E6E6">
                    <a:lumMod val="50000"/>
                  </a:srgbClr>
                </a:solidFill>
                <a:latin typeface="Raleway" panose="020B0604020202020204" charset="0"/>
                <a:cs typeface="Raleway" panose="020B0604020202020204" charset="0"/>
              </a:rPr>
              <a:t>“</a:t>
            </a:r>
            <a:r>
              <a:rPr lang="es-ES" sz="2800" i="1" dirty="0" err="1">
                <a:solidFill>
                  <a:srgbClr val="E7E6E6">
                    <a:lumMod val="50000"/>
                  </a:srgbClr>
                </a:solidFill>
                <a:latin typeface="Raleway" panose="020B0604020202020204" charset="0"/>
                <a:cs typeface="Raleway" panose="020B0604020202020204" charset="0"/>
              </a:rPr>
              <a:t>rootkits</a:t>
            </a:r>
            <a:r>
              <a:rPr lang="es-ES" sz="2800" i="1" dirty="0">
                <a:solidFill>
                  <a:srgbClr val="E7E6E6">
                    <a:lumMod val="50000"/>
                  </a:srgbClr>
                </a:solidFill>
                <a:latin typeface="Raleway" panose="020B0604020202020204" charset="0"/>
                <a:cs typeface="Raleway" panose="020B0604020202020204" charset="0"/>
              </a:rPr>
              <a:t>”</a:t>
            </a:r>
            <a:endParaRPr lang="es-ES" sz="28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22137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36</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1089634" y="1983996"/>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Chkrootkit</a:t>
            </a:r>
            <a:endParaRPr lang="es-ES" sz="2800" dirty="0">
              <a:solidFill>
                <a:srgbClr val="E7E6E6">
                  <a:lumMod val="50000"/>
                </a:srgbClr>
              </a:solidFill>
              <a:latin typeface="Raleway" panose="020B0604020202020204" charset="0"/>
              <a:cs typeface="Raleway" panose="020B0604020202020204" charset="0"/>
            </a:endParaRPr>
          </a:p>
        </p:txBody>
      </p:sp>
      <p:sp>
        <p:nvSpPr>
          <p:cNvPr id="18" name="Rectángulo: esquinas redondeadas 17">
            <a:extLst>
              <a:ext uri="{FF2B5EF4-FFF2-40B4-BE49-F238E27FC236}">
                <a16:creationId xmlns:a16="http://schemas.microsoft.com/office/drawing/2014/main" id="{BE7993F6-6F8A-4B66-A906-28AB6085041D}"/>
              </a:ext>
            </a:extLst>
          </p:cNvPr>
          <p:cNvSpPr/>
          <p:nvPr/>
        </p:nvSpPr>
        <p:spPr>
          <a:xfrm>
            <a:off x="1089633" y="3111009"/>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Ifpromisc.c (modo promiscuo)</a:t>
            </a:r>
            <a:endParaRPr lang="es-ES" sz="2800" dirty="0">
              <a:solidFill>
                <a:srgbClr val="E7E6E6">
                  <a:lumMod val="50000"/>
                </a:srgbClr>
              </a:solidFill>
              <a:latin typeface="Raleway" panose="020B0604020202020204" charset="0"/>
              <a:cs typeface="Raleway" panose="020B0604020202020204" charset="0"/>
            </a:endParaRPr>
          </a:p>
        </p:txBody>
      </p:sp>
      <p:sp>
        <p:nvSpPr>
          <p:cNvPr id="19" name="Rectángulo: esquinas redondeadas 18">
            <a:extLst>
              <a:ext uri="{FF2B5EF4-FFF2-40B4-BE49-F238E27FC236}">
                <a16:creationId xmlns:a16="http://schemas.microsoft.com/office/drawing/2014/main" id="{B4740067-1E8E-4AFC-B450-2AE8E1863A2D}"/>
              </a:ext>
            </a:extLst>
          </p:cNvPr>
          <p:cNvSpPr/>
          <p:nvPr/>
        </p:nvSpPr>
        <p:spPr>
          <a:xfrm>
            <a:off x="1089633" y="4238246"/>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err="1">
                <a:solidFill>
                  <a:srgbClr val="E7E6E6">
                    <a:lumMod val="50000"/>
                  </a:srgbClr>
                </a:solidFill>
                <a:latin typeface="Raleway" panose="020B0604020202020204" charset="0"/>
                <a:cs typeface="Raleway" panose="020B0604020202020204" charset="0"/>
              </a:rPr>
              <a:t>chklastlog.c</a:t>
            </a:r>
            <a:r>
              <a:rPr lang="es-ES" sz="2800" dirty="0">
                <a:solidFill>
                  <a:srgbClr val="E7E6E6">
                    <a:lumMod val="50000"/>
                  </a:srgbClr>
                </a:solidFill>
                <a:latin typeface="Raleway" panose="020B0604020202020204" charset="0"/>
                <a:cs typeface="Raleway" panose="020B0604020202020204" charset="0"/>
              </a:rPr>
              <a:t> -&gt; LOGINS (</a:t>
            </a:r>
            <a:r>
              <a:rPr lang="es-ES" sz="2800" dirty="0" err="1">
                <a:solidFill>
                  <a:srgbClr val="E7E6E6">
                    <a:lumMod val="50000"/>
                  </a:srgbClr>
                </a:solidFill>
                <a:latin typeface="Raleway" panose="020B0604020202020204" charset="0"/>
                <a:cs typeface="Raleway" panose="020B0604020202020204" charset="0"/>
              </a:rPr>
              <a:t>lastlog</a:t>
            </a:r>
            <a:r>
              <a:rPr lang="es-ES" sz="2800" dirty="0">
                <a:solidFill>
                  <a:srgbClr val="E7E6E6">
                    <a:lumMod val="50000"/>
                  </a:srgbClr>
                </a:solidFill>
                <a:latin typeface="Raleway" panose="020B0604020202020204" charset="0"/>
                <a:cs typeface="Raleway" panose="020B0604020202020204" charset="0"/>
              </a:rPr>
              <a:t>)</a:t>
            </a:r>
          </a:p>
        </p:txBody>
      </p:sp>
      <p:sp>
        <p:nvSpPr>
          <p:cNvPr id="20" name="Rectángulo: esquinas redondeadas 19">
            <a:extLst>
              <a:ext uri="{FF2B5EF4-FFF2-40B4-BE49-F238E27FC236}">
                <a16:creationId xmlns:a16="http://schemas.microsoft.com/office/drawing/2014/main" id="{3ADFE212-E3C8-46F8-BFD9-89F3F0C7AC71}"/>
              </a:ext>
            </a:extLst>
          </p:cNvPr>
          <p:cNvSpPr/>
          <p:nvPr/>
        </p:nvSpPr>
        <p:spPr>
          <a:xfrm>
            <a:off x="1089633" y="5369729"/>
            <a:ext cx="4723249"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err="1">
                <a:solidFill>
                  <a:srgbClr val="E7E6E6">
                    <a:lumMod val="50000"/>
                  </a:srgbClr>
                </a:solidFill>
                <a:latin typeface="Raleway" panose="020B0604020202020204" charset="0"/>
                <a:cs typeface="Raleway" panose="020B0604020202020204" charset="0"/>
              </a:rPr>
              <a:t>Chkwtmp.c</a:t>
            </a:r>
            <a:r>
              <a:rPr lang="es-ES" sz="2800" dirty="0">
                <a:solidFill>
                  <a:srgbClr val="E7E6E6">
                    <a:lumMod val="50000"/>
                  </a:srgbClr>
                </a:solidFill>
                <a:latin typeface="Raleway" panose="020B0604020202020204" charset="0"/>
                <a:cs typeface="Raleway" panose="020B0604020202020204" charset="0"/>
              </a:rPr>
              <a:t> -&gt; LOGINS(</a:t>
            </a:r>
            <a:r>
              <a:rPr lang="es-ES" sz="2800" dirty="0" err="1">
                <a:solidFill>
                  <a:srgbClr val="E7E6E6">
                    <a:lumMod val="50000"/>
                  </a:srgbClr>
                </a:solidFill>
                <a:latin typeface="Raleway" panose="020B0604020202020204" charset="0"/>
                <a:cs typeface="Raleway" panose="020B0604020202020204" charset="0"/>
              </a:rPr>
              <a:t>wtmp</a:t>
            </a:r>
            <a:r>
              <a:rPr lang="es-ES" sz="2800" dirty="0">
                <a:solidFill>
                  <a:srgbClr val="E7E6E6">
                    <a:lumMod val="50000"/>
                  </a:srgbClr>
                </a:solidFill>
                <a:latin typeface="Raleway" panose="020B0604020202020204" charset="0"/>
                <a:cs typeface="Raleway" panose="020B0604020202020204" charset="0"/>
              </a:rPr>
              <a:t>)</a:t>
            </a:r>
          </a:p>
        </p:txBody>
      </p:sp>
      <p:sp>
        <p:nvSpPr>
          <p:cNvPr id="21" name="Rectángulo: esquinas redondeadas 20">
            <a:extLst>
              <a:ext uri="{FF2B5EF4-FFF2-40B4-BE49-F238E27FC236}">
                <a16:creationId xmlns:a16="http://schemas.microsoft.com/office/drawing/2014/main" id="{0D49569F-5D57-4FA9-811B-0055B33E8AEA}"/>
              </a:ext>
            </a:extLst>
          </p:cNvPr>
          <p:cNvSpPr/>
          <p:nvPr/>
        </p:nvSpPr>
        <p:spPr>
          <a:xfrm>
            <a:off x="6367962" y="1983996"/>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check_wtmpx.c -&gt; UNIX</a:t>
            </a:r>
            <a:endParaRPr lang="es-ES" sz="2800" dirty="0">
              <a:solidFill>
                <a:srgbClr val="E7E6E6">
                  <a:lumMod val="50000"/>
                </a:srgbClr>
              </a:solidFill>
              <a:latin typeface="Raleway" panose="020B0604020202020204" charset="0"/>
              <a:cs typeface="Raleway" panose="020B0604020202020204" charset="0"/>
            </a:endParaRPr>
          </a:p>
        </p:txBody>
      </p:sp>
      <p:sp>
        <p:nvSpPr>
          <p:cNvPr id="16" name="Google Shape;175;p21">
            <a:extLst>
              <a:ext uri="{FF2B5EF4-FFF2-40B4-BE49-F238E27FC236}">
                <a16:creationId xmlns:a16="http://schemas.microsoft.com/office/drawing/2014/main" id="{861E9230-4F22-4E01-B04D-CC83BBD1BC54}"/>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Chkrootkit</a:t>
            </a:r>
            <a:endParaRPr lang="es-ES" sz="3600" b="1" i="1" dirty="0">
              <a:solidFill>
                <a:srgbClr val="FFFFFF"/>
              </a:solidFill>
            </a:endParaRPr>
          </a:p>
        </p:txBody>
      </p:sp>
      <p:sp>
        <p:nvSpPr>
          <p:cNvPr id="22" name="Rectángulo: esquinas redondeadas 21">
            <a:extLst>
              <a:ext uri="{FF2B5EF4-FFF2-40B4-BE49-F238E27FC236}">
                <a16:creationId xmlns:a16="http://schemas.microsoft.com/office/drawing/2014/main" id="{B98ECF75-05BE-48C0-B6F1-80F1C05790E8}"/>
              </a:ext>
            </a:extLst>
          </p:cNvPr>
          <p:cNvSpPr/>
          <p:nvPr/>
        </p:nvSpPr>
        <p:spPr>
          <a:xfrm>
            <a:off x="6379120" y="3111008"/>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chkproc.c -&gt; LKM</a:t>
            </a:r>
            <a:r>
              <a:rPr lang="de-DE" sz="2800">
                <a:solidFill>
                  <a:srgbClr val="E7E6E6">
                    <a:lumMod val="50000"/>
                  </a:srgbClr>
                </a:solidFill>
                <a:latin typeface="Raleway" panose="020B0604020202020204" charset="0"/>
                <a:cs typeface="Raleway" panose="020B0604020202020204" charset="0"/>
              </a:rPr>
              <a:t> Troyanos</a:t>
            </a:r>
            <a:endParaRPr lang="es-ES" sz="2800" dirty="0">
              <a:solidFill>
                <a:srgbClr val="E7E6E6">
                  <a:lumMod val="50000"/>
                </a:srgbClr>
              </a:solidFill>
              <a:latin typeface="Raleway" panose="020B0604020202020204" charset="0"/>
              <a:cs typeface="Raleway" panose="020B0604020202020204" charset="0"/>
            </a:endParaRPr>
          </a:p>
        </p:txBody>
      </p:sp>
      <p:sp>
        <p:nvSpPr>
          <p:cNvPr id="23" name="Rectángulo: esquinas redondeadas 22">
            <a:extLst>
              <a:ext uri="{FF2B5EF4-FFF2-40B4-BE49-F238E27FC236}">
                <a16:creationId xmlns:a16="http://schemas.microsoft.com/office/drawing/2014/main" id="{54D37060-8200-45EA-8996-E83CE13DCF8B}"/>
              </a:ext>
            </a:extLst>
          </p:cNvPr>
          <p:cNvSpPr/>
          <p:nvPr/>
        </p:nvSpPr>
        <p:spPr>
          <a:xfrm>
            <a:off x="6379120" y="4238246"/>
            <a:ext cx="4723248" cy="81086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chkdirs.c -&gt; KERNEL</a:t>
            </a:r>
            <a:endParaRPr lang="es-ES" sz="28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1823864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4160815" y="1888897"/>
            <a:ext cx="3868819" cy="6244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2800" dirty="0">
                <a:solidFill>
                  <a:srgbClr val="E7E6E6">
                    <a:lumMod val="50000"/>
                  </a:srgbClr>
                </a:solidFill>
                <a:latin typeface="Raleway" panose="020B0604020202020204" charset="0"/>
                <a:cs typeface="Raleway" panose="020B0604020202020204" charset="0"/>
              </a:rPr>
              <a:t>$ sudo chkrootkit</a:t>
            </a:r>
            <a:endParaRPr lang="es-ES" sz="2800" dirty="0">
              <a:solidFill>
                <a:srgbClr val="E7E6E6">
                  <a:lumMod val="50000"/>
                </a:srgbClr>
              </a:solidFill>
              <a:latin typeface="Raleway" panose="020B0604020202020204" charset="0"/>
              <a:cs typeface="Raleway" panose="020B0604020202020204" charset="0"/>
            </a:endParaRPr>
          </a:p>
        </p:txBody>
      </p:sp>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3045376" y="2682468"/>
            <a:ext cx="6099696" cy="3538651"/>
          </a:xfrm>
          <a:prstGeom prst="rect">
            <a:avLst/>
          </a:prstGeom>
        </p:spPr>
      </p:pic>
      <p:sp>
        <p:nvSpPr>
          <p:cNvPr id="16" name="Google Shape;175;p21">
            <a:extLst>
              <a:ext uri="{FF2B5EF4-FFF2-40B4-BE49-F238E27FC236}">
                <a16:creationId xmlns:a16="http://schemas.microsoft.com/office/drawing/2014/main" id="{410929F4-5724-4CA3-8A57-49EF007A62D5}"/>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Chkrootkit</a:t>
            </a:r>
            <a:endParaRPr lang="es-ES" sz="3600" b="1" i="1" dirty="0">
              <a:solidFill>
                <a:srgbClr val="FFFFFF"/>
              </a:solidFill>
            </a:endParaRPr>
          </a:p>
        </p:txBody>
      </p:sp>
    </p:spTree>
    <p:extLst>
      <p:ext uri="{BB962C8B-B14F-4D97-AF65-F5344CB8AC3E}">
        <p14:creationId xmlns:p14="http://schemas.microsoft.com/office/powerpoint/2010/main" val="91233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38</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2355766" y="1776074"/>
            <a:ext cx="7129485" cy="9439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 sudo </a:t>
            </a:r>
            <a:r>
              <a:rPr lang="es-ES" sz="2800" dirty="0" err="1">
                <a:solidFill>
                  <a:srgbClr val="E7E6E6">
                    <a:lumMod val="50000"/>
                  </a:srgbClr>
                </a:solidFill>
                <a:latin typeface="Raleway" panose="020B0604020202020204" charset="0"/>
                <a:cs typeface="Raleway" panose="020B0604020202020204" charset="0"/>
              </a:rPr>
              <a:t>chkrootkit</a:t>
            </a:r>
            <a:r>
              <a:rPr lang="es-ES" sz="2800" dirty="0">
                <a:solidFill>
                  <a:srgbClr val="E7E6E6">
                    <a:lumMod val="50000"/>
                  </a:srgbClr>
                </a:solidFill>
                <a:latin typeface="Raleway" panose="020B0604020202020204" charset="0"/>
                <a:cs typeface="Raleway" panose="020B0604020202020204" charset="0"/>
              </a:rPr>
              <a:t> &gt; resultados</a:t>
            </a:r>
          </a:p>
          <a:p>
            <a:pPr lvl="0" algn="ct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less</a:t>
            </a:r>
            <a:r>
              <a:rPr lang="es-ES" sz="2800" dirty="0">
                <a:solidFill>
                  <a:srgbClr val="E7E6E6">
                    <a:lumMod val="50000"/>
                  </a:srgbClr>
                </a:solidFill>
                <a:latin typeface="Raleway" panose="020B0604020202020204" charset="0"/>
                <a:cs typeface="Raleway" panose="020B0604020202020204" charset="0"/>
              </a:rPr>
              <a:t> resultados</a:t>
            </a:r>
          </a:p>
        </p:txBody>
      </p:sp>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2525467" y="2910822"/>
            <a:ext cx="6790082" cy="3837871"/>
          </a:xfrm>
          <a:prstGeom prst="rect">
            <a:avLst/>
          </a:prstGeom>
        </p:spPr>
      </p:pic>
      <p:sp>
        <p:nvSpPr>
          <p:cNvPr id="16" name="Google Shape;175;p21">
            <a:extLst>
              <a:ext uri="{FF2B5EF4-FFF2-40B4-BE49-F238E27FC236}">
                <a16:creationId xmlns:a16="http://schemas.microsoft.com/office/drawing/2014/main" id="{EC0587D3-25F7-42E6-BF98-7B159076A745}"/>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Chkrootkit</a:t>
            </a:r>
            <a:endParaRPr lang="es-ES" sz="3600" b="1" i="1" dirty="0">
              <a:solidFill>
                <a:srgbClr val="FFFFFF"/>
              </a:solidFill>
            </a:endParaRPr>
          </a:p>
        </p:txBody>
      </p:sp>
    </p:spTree>
    <p:extLst>
      <p:ext uri="{BB962C8B-B14F-4D97-AF65-F5344CB8AC3E}">
        <p14:creationId xmlns:p14="http://schemas.microsoft.com/office/powerpoint/2010/main" val="845410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4" name="Imagen 3">
            <a:extLst>
              <a:ext uri="{FF2B5EF4-FFF2-40B4-BE49-F238E27FC236}">
                <a16:creationId xmlns:a16="http://schemas.microsoft.com/office/drawing/2014/main" id="{9C9434E8-C8EE-4AF5-A76E-BA10B8277A01}"/>
              </a:ext>
            </a:extLst>
          </p:cNvPr>
          <p:cNvPicPr>
            <a:picLocks noChangeAspect="1"/>
          </p:cNvPicPr>
          <p:nvPr/>
        </p:nvPicPr>
        <p:blipFill rotWithShape="1">
          <a:blip r:embed="rId3"/>
          <a:srcRect l="12610" r="34543"/>
          <a:stretch/>
        </p:blipFill>
        <p:spPr>
          <a:xfrm>
            <a:off x="966759" y="0"/>
            <a:ext cx="9854964" cy="6858000"/>
          </a:xfrm>
          <a:prstGeom prst="rect">
            <a:avLst/>
          </a:prstGeom>
        </p:spPr>
      </p:pic>
    </p:spTree>
    <p:extLst>
      <p:ext uri="{BB962C8B-B14F-4D97-AF65-F5344CB8AC3E}">
        <p14:creationId xmlns:p14="http://schemas.microsoft.com/office/powerpoint/2010/main" val="362637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a:solidFill>
                  <a:srgbClr val="FFFFFF"/>
                </a:solidFill>
              </a:rPr>
              <a:t>Etapas Análisis </a:t>
            </a:r>
            <a:r>
              <a:rPr lang="es-ES" sz="3600" b="1" i="1" dirty="0">
                <a:solidFill>
                  <a:srgbClr val="FFFFFF"/>
                </a:solidFill>
              </a:rPr>
              <a:t>forense</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3" y="3055007"/>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Adquisición</a:t>
            </a: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02262" y="3969407"/>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Análisis</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4883807"/>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Presentación de resultados</a:t>
            </a:r>
          </a:p>
        </p:txBody>
      </p:sp>
      <p:sp>
        <p:nvSpPr>
          <p:cNvPr id="19" name="Rectángulo: esquinas redondeadas 18">
            <a:extLst>
              <a:ext uri="{FF2B5EF4-FFF2-40B4-BE49-F238E27FC236}">
                <a16:creationId xmlns:a16="http://schemas.microsoft.com/office/drawing/2014/main" id="{70167C40-44AD-4FD5-B439-7C23D4EC8D87}"/>
              </a:ext>
            </a:extLst>
          </p:cNvPr>
          <p:cNvSpPr/>
          <p:nvPr/>
        </p:nvSpPr>
        <p:spPr>
          <a:xfrm>
            <a:off x="902262" y="2139670"/>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Identificación</a:t>
            </a:r>
          </a:p>
        </p:txBody>
      </p:sp>
    </p:spTree>
    <p:extLst>
      <p:ext uri="{BB962C8B-B14F-4D97-AF65-F5344CB8AC3E}">
        <p14:creationId xmlns:p14="http://schemas.microsoft.com/office/powerpoint/2010/main" val="225984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40</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pic>
        <p:nvPicPr>
          <p:cNvPr id="19" name="Imagen 18" descr="Icono&#10;&#10;Descripción generada automáticamente">
            <a:extLst>
              <a:ext uri="{FF2B5EF4-FFF2-40B4-BE49-F238E27FC236}">
                <a16:creationId xmlns:a16="http://schemas.microsoft.com/office/drawing/2014/main" id="{CE754AA6-3F3E-4C3E-AB30-42714062ED14}"/>
              </a:ext>
            </a:extLst>
          </p:cNvPr>
          <p:cNvPicPr>
            <a:picLocks noChangeAspect="1"/>
          </p:cNvPicPr>
          <p:nvPr/>
        </p:nvPicPr>
        <p:blipFill>
          <a:blip r:embed="rId4"/>
          <a:stretch>
            <a:fillRect/>
          </a:stretch>
        </p:blipFill>
        <p:spPr>
          <a:xfrm>
            <a:off x="8818305" y="1931389"/>
            <a:ext cx="3250794" cy="3250794"/>
          </a:xfrm>
          <a:prstGeom prst="rect">
            <a:avLst/>
          </a:prstGeo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3434047" y="-1270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Foremost</a:t>
            </a:r>
            <a:endParaRPr lang="es-ES" sz="3600" b="1" i="1" dirty="0">
              <a:solidFill>
                <a:srgbClr val="FFFFFF"/>
              </a:solidFill>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387992" y="3114449"/>
            <a:ext cx="7207368" cy="8995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Permite recuperar archivos borrados en </a:t>
            </a:r>
            <a:r>
              <a:rPr lang="es-ES" sz="2800" dirty="0" err="1">
                <a:solidFill>
                  <a:srgbClr val="E7E6E6">
                    <a:lumMod val="50000"/>
                  </a:srgbClr>
                </a:solidFill>
                <a:latin typeface="Raleway" panose="020B0604020202020204" charset="0"/>
                <a:cs typeface="Raleway" panose="020B0604020202020204" charset="0"/>
              </a:rPr>
              <a:t>linux</a:t>
            </a:r>
            <a:endParaRPr lang="es-ES" sz="28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2593911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41</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6" name="Rectángulo: esquinas redondeadas 15">
            <a:extLst>
              <a:ext uri="{FF2B5EF4-FFF2-40B4-BE49-F238E27FC236}">
                <a16:creationId xmlns:a16="http://schemas.microsoft.com/office/drawing/2014/main" id="{3902CB90-711C-4CF3-BE38-5B3AAF167A67}"/>
              </a:ext>
            </a:extLst>
          </p:cNvPr>
          <p:cNvSpPr/>
          <p:nvPr/>
        </p:nvSpPr>
        <p:spPr>
          <a:xfrm>
            <a:off x="2223825" y="1911865"/>
            <a:ext cx="7744348" cy="7518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Desarrollada por el Gobierno de EEUU</a:t>
            </a:r>
            <a:endParaRPr lang="es-ES" sz="2800" dirty="0">
              <a:solidFill>
                <a:srgbClr val="E7E6E6">
                  <a:lumMod val="50000"/>
                </a:srgbClr>
              </a:solidFill>
              <a:latin typeface="Raleway" panose="020B0604020202020204" charset="0"/>
              <a:cs typeface="Raleway" panose="020B0604020202020204" charset="0"/>
            </a:endParaRPr>
          </a:p>
        </p:txBody>
      </p:sp>
      <p:sp>
        <p:nvSpPr>
          <p:cNvPr id="12" name="Google Shape;175;p21">
            <a:extLst>
              <a:ext uri="{FF2B5EF4-FFF2-40B4-BE49-F238E27FC236}">
                <a16:creationId xmlns:a16="http://schemas.microsoft.com/office/drawing/2014/main" id="{5FD1F1CD-E59C-4242-804A-3891D392588B}"/>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Foremost</a:t>
            </a:r>
            <a:endParaRPr lang="es-ES" sz="3600" b="1" i="1" dirty="0">
              <a:solidFill>
                <a:srgbClr val="FFFFFF"/>
              </a:solidFill>
            </a:endParaRPr>
          </a:p>
        </p:txBody>
      </p:sp>
      <p:sp>
        <p:nvSpPr>
          <p:cNvPr id="21" name="Rectángulo: esquinas redondeadas 20">
            <a:extLst>
              <a:ext uri="{FF2B5EF4-FFF2-40B4-BE49-F238E27FC236}">
                <a16:creationId xmlns:a16="http://schemas.microsoft.com/office/drawing/2014/main" id="{CF85FE3F-796C-4298-95A7-A6501CA73105}"/>
              </a:ext>
            </a:extLst>
          </p:cNvPr>
          <p:cNvSpPr/>
          <p:nvPr/>
        </p:nvSpPr>
        <p:spPr>
          <a:xfrm>
            <a:off x="2223825" y="2903393"/>
            <a:ext cx="7744348" cy="75186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Borrar archivo ≠ Eliminación definitiva</a:t>
            </a:r>
            <a:endParaRPr lang="es-ES" sz="2800" dirty="0">
              <a:solidFill>
                <a:srgbClr val="E7E6E6">
                  <a:lumMod val="50000"/>
                </a:srgbClr>
              </a:solidFill>
              <a:latin typeface="Raleway" panose="020B0604020202020204" charset="0"/>
              <a:cs typeface="Raleway" panose="020B0604020202020204" charset="0"/>
            </a:endParaRPr>
          </a:p>
        </p:txBody>
      </p:sp>
      <p:sp>
        <p:nvSpPr>
          <p:cNvPr id="22" name="Rectángulo: esquinas redondeadas 21">
            <a:extLst>
              <a:ext uri="{FF2B5EF4-FFF2-40B4-BE49-F238E27FC236}">
                <a16:creationId xmlns:a16="http://schemas.microsoft.com/office/drawing/2014/main" id="{DE78B262-E607-4D95-AC6C-CA3D0832D58D}"/>
              </a:ext>
            </a:extLst>
          </p:cNvPr>
          <p:cNvSpPr/>
          <p:nvPr/>
        </p:nvSpPr>
        <p:spPr>
          <a:xfrm>
            <a:off x="2223825" y="3894921"/>
            <a:ext cx="7744348" cy="219155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b="1" dirty="0">
                <a:solidFill>
                  <a:srgbClr val="E7E6E6">
                    <a:lumMod val="50000"/>
                  </a:srgbClr>
                </a:solidFill>
                <a:latin typeface="Raleway" panose="020B0604020202020204" charset="0"/>
                <a:cs typeface="Raleway" panose="020B0604020202020204" charset="0"/>
              </a:rPr>
              <a:t>Multitud de formatos</a:t>
            </a:r>
          </a:p>
          <a:p>
            <a:pPr lvl="0" algn="ctr"/>
            <a:r>
              <a:rPr lang="es-ES" sz="2800" dirty="0" err="1">
                <a:solidFill>
                  <a:srgbClr val="E7E6E6">
                    <a:lumMod val="50000"/>
                  </a:srgbClr>
                </a:solidFill>
                <a:latin typeface="Raleway" panose="020B0604020202020204" charset="0"/>
                <a:cs typeface="Raleway" panose="020B0604020202020204" charset="0"/>
              </a:rPr>
              <a:t>jpg</a:t>
            </a:r>
            <a:r>
              <a:rPr lang="es-ES" sz="2800" dirty="0">
                <a:solidFill>
                  <a:srgbClr val="E7E6E6">
                    <a:lumMod val="50000"/>
                  </a:srgbClr>
                </a:solidFill>
                <a:latin typeface="Raleway" panose="020B0604020202020204" charset="0"/>
                <a:cs typeface="Raleway" panose="020B0604020202020204" charset="0"/>
              </a:rPr>
              <a:t>, gif, png, </a:t>
            </a:r>
            <a:r>
              <a:rPr lang="es-ES" sz="2800" dirty="0" err="1">
                <a:solidFill>
                  <a:srgbClr val="E7E6E6">
                    <a:lumMod val="50000"/>
                  </a:srgbClr>
                </a:solidFill>
                <a:latin typeface="Raleway" panose="020B0604020202020204" charset="0"/>
                <a:cs typeface="Raleway" panose="020B0604020202020204" charset="0"/>
              </a:rPr>
              <a:t>bmp</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avi</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tiff</a:t>
            </a:r>
            <a:r>
              <a:rPr lang="es-ES" sz="2800" dirty="0">
                <a:solidFill>
                  <a:srgbClr val="E7E6E6">
                    <a:lumMod val="50000"/>
                  </a:srgbClr>
                </a:solidFill>
                <a:latin typeface="Raleway" panose="020B0604020202020204" charset="0"/>
                <a:cs typeface="Raleway" panose="020B0604020202020204" charset="0"/>
              </a:rPr>
              <a:t>, mp4, exe, </a:t>
            </a:r>
            <a:r>
              <a:rPr lang="es-ES" sz="2800" dirty="0" err="1">
                <a:solidFill>
                  <a:srgbClr val="E7E6E6">
                    <a:lumMod val="50000"/>
                  </a:srgbClr>
                </a:solidFill>
                <a:latin typeface="Raleway" panose="020B0604020202020204" charset="0"/>
                <a:cs typeface="Raleway" panose="020B0604020202020204" charset="0"/>
              </a:rPr>
              <a:t>mpg</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wav</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asf</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wma</a:t>
            </a:r>
            <a:r>
              <a:rPr lang="es-ES" sz="2800" dirty="0">
                <a:solidFill>
                  <a:srgbClr val="E7E6E6">
                    <a:lumMod val="50000"/>
                  </a:srgbClr>
                </a:solidFill>
                <a:latin typeface="Raleway" panose="020B0604020202020204" charset="0"/>
                <a:cs typeface="Raleway" panose="020B0604020202020204" charset="0"/>
              </a:rPr>
              <a:t>, mp3, </a:t>
            </a:r>
            <a:r>
              <a:rPr lang="es-ES" sz="2800" dirty="0" err="1">
                <a:solidFill>
                  <a:srgbClr val="E7E6E6">
                    <a:lumMod val="50000"/>
                  </a:srgbClr>
                </a:solidFill>
                <a:latin typeface="Raleway" panose="020B0604020202020204" charset="0"/>
                <a:cs typeface="Raleway" panose="020B0604020202020204" charset="0"/>
              </a:rPr>
              <a:t>fws</a:t>
            </a:r>
            <a:r>
              <a:rPr lang="es-ES" sz="2800" dirty="0">
                <a:solidFill>
                  <a:srgbClr val="E7E6E6">
                    <a:lumMod val="50000"/>
                  </a:srgbClr>
                </a:solidFill>
                <a:latin typeface="Raleway" panose="020B0604020202020204" charset="0"/>
                <a:cs typeface="Raleway" panose="020B0604020202020204" charset="0"/>
              </a:rPr>
              <a:t>, riff, </a:t>
            </a:r>
            <a:r>
              <a:rPr lang="es-ES" sz="2800" dirty="0" err="1">
                <a:solidFill>
                  <a:srgbClr val="E7E6E6">
                    <a:lumMod val="50000"/>
                  </a:srgbClr>
                </a:solidFill>
                <a:latin typeface="Raleway" panose="020B0604020202020204" charset="0"/>
                <a:cs typeface="Raleway" panose="020B0604020202020204" charset="0"/>
              </a:rPr>
              <a:t>wmv</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mov</a:t>
            </a: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pdf</a:t>
            </a:r>
            <a:r>
              <a:rPr lang="es-ES" sz="2800" dirty="0">
                <a:solidFill>
                  <a:srgbClr val="E7E6E6">
                    <a:lumMod val="50000"/>
                  </a:srgbClr>
                </a:solidFill>
                <a:latin typeface="Raleway" panose="020B0604020202020204" charset="0"/>
                <a:cs typeface="Raleway" panose="020B0604020202020204" charset="0"/>
              </a:rPr>
              <a:t>, ole, </a:t>
            </a:r>
            <a:r>
              <a:rPr lang="es-ES" sz="2800" dirty="0" err="1">
                <a:solidFill>
                  <a:srgbClr val="E7E6E6">
                    <a:lumMod val="50000"/>
                  </a:srgbClr>
                </a:solidFill>
                <a:latin typeface="Raleway" panose="020B0604020202020204" charset="0"/>
                <a:cs typeface="Raleway" panose="020B0604020202020204" charset="0"/>
              </a:rPr>
              <a:t>doc</a:t>
            </a:r>
            <a:r>
              <a:rPr lang="es-ES" sz="2800" dirty="0">
                <a:solidFill>
                  <a:srgbClr val="E7E6E6">
                    <a:lumMod val="50000"/>
                  </a:srgbClr>
                </a:solidFill>
                <a:latin typeface="Raleway" panose="020B0604020202020204" charset="0"/>
                <a:cs typeface="Raleway" panose="020B0604020202020204" charset="0"/>
              </a:rPr>
              <a:t>, docx, </a:t>
            </a:r>
            <a:r>
              <a:rPr lang="es-ES" sz="2800" dirty="0" err="1">
                <a:solidFill>
                  <a:srgbClr val="E7E6E6">
                    <a:lumMod val="50000"/>
                  </a:srgbClr>
                </a:solidFill>
                <a:latin typeface="Raleway" panose="020B0604020202020204" charset="0"/>
                <a:cs typeface="Raleway" panose="020B0604020202020204" charset="0"/>
              </a:rPr>
              <a:t>xls,etc</a:t>
            </a:r>
            <a:endParaRPr lang="es-ES" sz="28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3412600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42</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3" name="Rectángulo: esquinas redondeadas 12">
            <a:extLst>
              <a:ext uri="{FF2B5EF4-FFF2-40B4-BE49-F238E27FC236}">
                <a16:creationId xmlns:a16="http://schemas.microsoft.com/office/drawing/2014/main" id="{33A39C4E-F0EB-49F7-8308-068549A2208A}"/>
              </a:ext>
            </a:extLst>
          </p:cNvPr>
          <p:cNvSpPr/>
          <p:nvPr/>
        </p:nvSpPr>
        <p:spPr>
          <a:xfrm>
            <a:off x="748524" y="1865130"/>
            <a:ext cx="10693399" cy="6244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 </a:t>
            </a:r>
            <a:r>
              <a:rPr lang="es-ES" sz="2800" dirty="0" err="1">
                <a:solidFill>
                  <a:srgbClr val="E7E6E6">
                    <a:lumMod val="50000"/>
                  </a:srgbClr>
                </a:solidFill>
                <a:latin typeface="Raleway" panose="020B0604020202020204" charset="0"/>
                <a:cs typeface="Raleway" panose="020B0604020202020204" charset="0"/>
              </a:rPr>
              <a:t>foremost</a:t>
            </a:r>
            <a:r>
              <a:rPr lang="es-ES" sz="2800" dirty="0">
                <a:solidFill>
                  <a:srgbClr val="E7E6E6">
                    <a:lumMod val="50000"/>
                  </a:srgbClr>
                </a:solidFill>
                <a:latin typeface="Raleway" panose="020B0604020202020204" charset="0"/>
                <a:cs typeface="Raleway" panose="020B0604020202020204" charset="0"/>
              </a:rPr>
              <a:t> -v -t &lt;</a:t>
            </a:r>
            <a:r>
              <a:rPr lang="es-ES" sz="2800" dirty="0" err="1">
                <a:solidFill>
                  <a:srgbClr val="E7E6E6">
                    <a:lumMod val="50000"/>
                  </a:srgbClr>
                </a:solidFill>
                <a:latin typeface="Raleway" panose="020B0604020202020204" charset="0"/>
                <a:cs typeface="Raleway" panose="020B0604020202020204" charset="0"/>
              </a:rPr>
              <a:t>file_type</a:t>
            </a:r>
            <a:r>
              <a:rPr lang="es-ES" sz="2800" dirty="0">
                <a:solidFill>
                  <a:srgbClr val="E7E6E6">
                    <a:lumMod val="50000"/>
                  </a:srgbClr>
                </a:solidFill>
                <a:latin typeface="Raleway" panose="020B0604020202020204" charset="0"/>
                <a:cs typeface="Raleway" panose="020B0604020202020204" charset="0"/>
              </a:rPr>
              <a:t>&gt; -i &lt;</a:t>
            </a:r>
            <a:r>
              <a:rPr lang="es-ES" sz="2800" dirty="0" err="1">
                <a:solidFill>
                  <a:srgbClr val="E7E6E6">
                    <a:lumMod val="50000"/>
                  </a:srgbClr>
                </a:solidFill>
                <a:latin typeface="Raleway" panose="020B0604020202020204" charset="0"/>
                <a:cs typeface="Raleway" panose="020B0604020202020204" charset="0"/>
              </a:rPr>
              <a:t>disk_location</a:t>
            </a:r>
            <a:r>
              <a:rPr lang="es-ES" sz="2800" dirty="0">
                <a:solidFill>
                  <a:srgbClr val="E7E6E6">
                    <a:lumMod val="50000"/>
                  </a:srgbClr>
                </a:solidFill>
                <a:latin typeface="Raleway" panose="020B0604020202020204" charset="0"/>
                <a:cs typeface="Raleway" panose="020B0604020202020204" charset="0"/>
              </a:rPr>
              <a:t>&gt; -o &lt;output&gt;</a:t>
            </a:r>
          </a:p>
        </p:txBody>
      </p:sp>
      <p:pic>
        <p:nvPicPr>
          <p:cNvPr id="5" name="Imagen 4">
            <a:extLst>
              <a:ext uri="{FF2B5EF4-FFF2-40B4-BE49-F238E27FC236}">
                <a16:creationId xmlns:a16="http://schemas.microsoft.com/office/drawing/2014/main" id="{90376085-E919-46BC-8584-DC1453D3A879}"/>
              </a:ext>
            </a:extLst>
          </p:cNvPr>
          <p:cNvPicPr>
            <a:picLocks noChangeAspect="1"/>
          </p:cNvPicPr>
          <p:nvPr/>
        </p:nvPicPr>
        <p:blipFill>
          <a:blip r:embed="rId4"/>
          <a:srcRect/>
          <a:stretch/>
        </p:blipFill>
        <p:spPr>
          <a:xfrm>
            <a:off x="2267078" y="2785102"/>
            <a:ext cx="7656290" cy="3275094"/>
          </a:xfrm>
          <a:prstGeom prst="rect">
            <a:avLst/>
          </a:prstGeom>
        </p:spPr>
      </p:pic>
      <p:sp>
        <p:nvSpPr>
          <p:cNvPr id="17" name="Google Shape;175;p21">
            <a:extLst>
              <a:ext uri="{FF2B5EF4-FFF2-40B4-BE49-F238E27FC236}">
                <a16:creationId xmlns:a16="http://schemas.microsoft.com/office/drawing/2014/main" id="{A2ABA1CA-53D8-469D-B745-82EB31BB1BC2}"/>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err="1">
                <a:solidFill>
                  <a:srgbClr val="FFFFFF"/>
                </a:solidFill>
              </a:rPr>
              <a:t>Foremost</a:t>
            </a:r>
            <a:endParaRPr lang="es-ES" sz="3600" b="1" i="1" dirty="0">
              <a:solidFill>
                <a:srgbClr val="FFFFFF"/>
              </a:solidFill>
            </a:endParaRPr>
          </a:p>
        </p:txBody>
      </p:sp>
    </p:spTree>
    <p:extLst>
      <p:ext uri="{BB962C8B-B14F-4D97-AF65-F5344CB8AC3E}">
        <p14:creationId xmlns:p14="http://schemas.microsoft.com/office/powerpoint/2010/main" val="114394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pic>
        <p:nvPicPr>
          <p:cNvPr id="3" name="Imagen 2">
            <a:extLst>
              <a:ext uri="{FF2B5EF4-FFF2-40B4-BE49-F238E27FC236}">
                <a16:creationId xmlns:a16="http://schemas.microsoft.com/office/drawing/2014/main" id="{6DCA01DE-AEC2-4834-B15D-7373854BEF87}"/>
              </a:ext>
            </a:extLst>
          </p:cNvPr>
          <p:cNvPicPr>
            <a:picLocks noChangeAspect="1"/>
          </p:cNvPicPr>
          <p:nvPr/>
        </p:nvPicPr>
        <p:blipFill>
          <a:blip r:embed="rId3"/>
          <a:stretch>
            <a:fillRect/>
          </a:stretch>
        </p:blipFill>
        <p:spPr>
          <a:xfrm>
            <a:off x="78417" y="442809"/>
            <a:ext cx="11631648" cy="1476581"/>
          </a:xfrm>
          <a:prstGeom prst="rect">
            <a:avLst/>
          </a:prstGeom>
        </p:spPr>
      </p:pic>
      <p:pic>
        <p:nvPicPr>
          <p:cNvPr id="6" name="Imagen 5">
            <a:extLst>
              <a:ext uri="{FF2B5EF4-FFF2-40B4-BE49-F238E27FC236}">
                <a16:creationId xmlns:a16="http://schemas.microsoft.com/office/drawing/2014/main" id="{6FF7C567-6F9D-4661-A0B4-8ECCA08C9540}"/>
              </a:ext>
            </a:extLst>
          </p:cNvPr>
          <p:cNvPicPr>
            <a:picLocks noChangeAspect="1"/>
          </p:cNvPicPr>
          <p:nvPr/>
        </p:nvPicPr>
        <p:blipFill>
          <a:blip r:embed="rId4"/>
          <a:stretch>
            <a:fillRect/>
          </a:stretch>
        </p:blipFill>
        <p:spPr>
          <a:xfrm>
            <a:off x="2264709" y="1880658"/>
            <a:ext cx="7259063" cy="4534533"/>
          </a:xfrm>
          <a:prstGeom prst="rect">
            <a:avLst/>
          </a:prstGeom>
        </p:spPr>
      </p:pic>
    </p:spTree>
    <p:extLst>
      <p:ext uri="{BB962C8B-B14F-4D97-AF65-F5344CB8AC3E}">
        <p14:creationId xmlns:p14="http://schemas.microsoft.com/office/powerpoint/2010/main" val="1518257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Marcador de posición de imagen 19">
            <a:extLst>
              <a:ext uri="{FF2B5EF4-FFF2-40B4-BE49-F238E27FC236}">
                <a16:creationId xmlns:a16="http://schemas.microsoft.com/office/drawing/2014/main" id="{1A5F02FB-FDF1-427A-AB2F-50F09EBEE54E}"/>
              </a:ext>
            </a:extLst>
          </p:cNvPr>
          <p:cNvPicPr>
            <a:picLocks noGrp="1" noChangeAspect="1"/>
          </p:cNvPicPr>
          <p:nvPr>
            <p:ph type="pic" sz="quarter" idx="10"/>
          </p:nvPr>
        </p:nvPicPr>
        <p:blipFill rotWithShape="1">
          <a:blip r:embed="rId3"/>
          <a:srcRect t="7800" b="7800"/>
          <a:stretch/>
        </p:blipFill>
        <p:spPr>
          <a:xfrm>
            <a:off x="0" y="1"/>
            <a:ext cx="12192000" cy="6858000"/>
          </a:xfrm>
        </p:spPr>
      </p:pic>
      <p:grpSp>
        <p:nvGrpSpPr>
          <p:cNvPr id="3" name="Grupo 2" descr="elemento decorativo">
            <a:extLst>
              <a:ext uri="{FF2B5EF4-FFF2-40B4-BE49-F238E27FC236}">
                <a16:creationId xmlns:a16="http://schemas.microsoft.com/office/drawing/2014/main" id="{B96D2D9B-E0B9-499F-9404-108DB59E4502}"/>
              </a:ext>
            </a:extLst>
          </p:cNvPr>
          <p:cNvGrpSpPr/>
          <p:nvPr/>
        </p:nvGrpSpPr>
        <p:grpSpPr>
          <a:xfrm>
            <a:off x="0" y="0"/>
            <a:ext cx="6957056" cy="6858000"/>
            <a:chOff x="0" y="0"/>
            <a:chExt cx="6957056" cy="6858000"/>
          </a:xfrm>
        </p:grpSpPr>
        <p:sp>
          <p:nvSpPr>
            <p:cNvPr id="33" name="Paralelogramo 32">
              <a:extLst>
                <a:ext uri="{FF2B5EF4-FFF2-40B4-BE49-F238E27FC236}">
                  <a16:creationId xmlns:a16="http://schemas.microsoft.com/office/drawing/2014/main" id="{7E2E6584-76E9-4C56-A349-C9CDC96DC5F0}"/>
                </a:ext>
              </a:extLst>
            </p:cNvPr>
            <p:cNvSpPr/>
            <p:nvPr/>
          </p:nvSpPr>
          <p:spPr>
            <a:xfrm>
              <a:off x="1150750" y="0"/>
              <a:ext cx="5491804" cy="6858000"/>
            </a:xfrm>
            <a:prstGeom prst="parallelogram">
              <a:avLst>
                <a:gd name="adj" fmla="val 32713"/>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Forma libre: Forma 9">
              <a:extLst>
                <a:ext uri="{FF2B5EF4-FFF2-40B4-BE49-F238E27FC236}">
                  <a16:creationId xmlns:a16="http://schemas.microsoft.com/office/drawing/2014/main" id="{B73F00D5-E18D-4210-AD3E-3ED73CEE4865}"/>
                </a:ext>
              </a:extLst>
            </p:cNvPr>
            <p:cNvSpPr/>
            <p:nvPr/>
          </p:nvSpPr>
          <p:spPr>
            <a:xfrm flipH="1" flipV="1">
              <a:off x="0" y="482600"/>
              <a:ext cx="6957056" cy="5892799"/>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accent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sp>
          <p:nvSpPr>
            <p:cNvPr id="13" name="Forma libre: Forma 12">
              <a:extLst>
                <a:ext uri="{FF2B5EF4-FFF2-40B4-BE49-F238E27FC236}">
                  <a16:creationId xmlns:a16="http://schemas.microsoft.com/office/drawing/2014/main" id="{C6577883-A694-450C-A2C7-C9C8A85D9915}"/>
                </a:ext>
              </a:extLst>
            </p:cNvPr>
            <p:cNvSpPr/>
            <p:nvPr/>
          </p:nvSpPr>
          <p:spPr>
            <a:xfrm flipH="1" flipV="1">
              <a:off x="0" y="4457696"/>
              <a:ext cx="6267450"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ES"/>
            </a:p>
          </p:txBody>
        </p:sp>
      </p:grpSp>
      <p:sp>
        <p:nvSpPr>
          <p:cNvPr id="31" name="Título 30">
            <a:extLst>
              <a:ext uri="{FF2B5EF4-FFF2-40B4-BE49-F238E27FC236}">
                <a16:creationId xmlns:a16="http://schemas.microsoft.com/office/drawing/2014/main" id="{9284195F-D106-45D8-ABAA-959FA68948B0}"/>
              </a:ext>
            </a:extLst>
          </p:cNvPr>
          <p:cNvSpPr>
            <a:spLocks noGrp="1"/>
          </p:cNvSpPr>
          <p:nvPr>
            <p:ph type="ctrTitle"/>
          </p:nvPr>
        </p:nvSpPr>
        <p:spPr>
          <a:xfrm>
            <a:off x="205766" y="2457614"/>
            <a:ext cx="5330038" cy="883839"/>
          </a:xfrm>
        </p:spPr>
        <p:txBody>
          <a:bodyPr rtlCol="0"/>
          <a:lstStyle/>
          <a:p>
            <a:pPr rtl="0"/>
            <a:r>
              <a:rPr lang="es-ES" b="1" dirty="0">
                <a:latin typeface="Raleway" panose="020B0604020202020204" charset="0"/>
                <a:cs typeface="Raleway" panose="020B0604020202020204" charset="0"/>
              </a:rPr>
              <a:t>¡GRACIAS!</a:t>
            </a:r>
          </a:p>
        </p:txBody>
      </p:sp>
      <p:sp>
        <p:nvSpPr>
          <p:cNvPr id="12" name="Subtítulo 11">
            <a:extLst>
              <a:ext uri="{FF2B5EF4-FFF2-40B4-BE49-F238E27FC236}">
                <a16:creationId xmlns:a16="http://schemas.microsoft.com/office/drawing/2014/main" id="{A6AB5563-AD44-4883-8D3E-93E27EEDAA40}"/>
              </a:ext>
            </a:extLst>
          </p:cNvPr>
          <p:cNvSpPr>
            <a:spLocks noGrp="1"/>
          </p:cNvSpPr>
          <p:nvPr>
            <p:ph type="subTitle" idx="1"/>
          </p:nvPr>
        </p:nvSpPr>
        <p:spPr>
          <a:xfrm>
            <a:off x="-2" y="4611797"/>
            <a:ext cx="5642820" cy="647359"/>
          </a:xfrm>
        </p:spPr>
        <p:txBody>
          <a:bodyPr rtlCol="0"/>
          <a:lstStyle/>
          <a:p>
            <a:pPr rtl="0"/>
            <a:r>
              <a:rPr lang="es-ES" sz="3600" b="1" dirty="0">
                <a:latin typeface="Raleway" panose="020B0604020202020204" charset="0"/>
                <a:cs typeface="Raleway" panose="020B0604020202020204" charset="0"/>
              </a:rPr>
              <a:t>¿ALGUNA DUDA?</a:t>
            </a:r>
          </a:p>
        </p:txBody>
      </p:sp>
    </p:spTree>
    <p:extLst>
      <p:ext uri="{BB962C8B-B14F-4D97-AF65-F5344CB8AC3E}">
        <p14:creationId xmlns:p14="http://schemas.microsoft.com/office/powerpoint/2010/main" val="23665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5</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3"/>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Etapas Análisis forense</a:t>
            </a:r>
          </a:p>
        </p:txBody>
      </p:sp>
      <p:sp>
        <p:nvSpPr>
          <p:cNvPr id="13" name="Rectángulo: esquinas redondeadas 12">
            <a:extLst>
              <a:ext uri="{FF2B5EF4-FFF2-40B4-BE49-F238E27FC236}">
                <a16:creationId xmlns:a16="http://schemas.microsoft.com/office/drawing/2014/main" id="{DFDBFE05-8E62-4645-A28D-9D29EBA0BED3}"/>
              </a:ext>
            </a:extLst>
          </p:cNvPr>
          <p:cNvSpPr/>
          <p:nvPr/>
        </p:nvSpPr>
        <p:spPr>
          <a:xfrm>
            <a:off x="902264" y="1911926"/>
            <a:ext cx="5771675" cy="97559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IDENTIFICACIÓN</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Identificar elementos</a:t>
            </a:r>
            <a:endParaRPr lang="es-ES" sz="2800" dirty="0">
              <a:solidFill>
                <a:srgbClr val="E7E6E6">
                  <a:lumMod val="50000"/>
                </a:srgbClr>
              </a:solidFill>
              <a:latin typeface="Raleway" panose="020B0604020202020204" charset="0"/>
              <a:cs typeface="Raleway" panose="020B0604020202020204" charset="0"/>
            </a:endParaRP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Volatilidad</a:t>
            </a:r>
            <a:endParaRPr lang="es-ES" sz="2800"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Recolectar evidencias</a:t>
            </a:r>
          </a:p>
        </p:txBody>
      </p:sp>
      <p:pic>
        <p:nvPicPr>
          <p:cNvPr id="8" name="Imagen 7">
            <a:extLst>
              <a:ext uri="{FF2B5EF4-FFF2-40B4-BE49-F238E27FC236}">
                <a16:creationId xmlns:a16="http://schemas.microsoft.com/office/drawing/2014/main" id="{4B3347A7-7007-4C5F-AE55-2A7E444F04E3}"/>
              </a:ext>
            </a:extLst>
          </p:cNvPr>
          <p:cNvPicPr>
            <a:picLocks noChangeAspect="1"/>
          </p:cNvPicPr>
          <p:nvPr/>
        </p:nvPicPr>
        <p:blipFill>
          <a:blip r:embed="rId4"/>
          <a:stretch>
            <a:fillRect/>
          </a:stretch>
        </p:blipFill>
        <p:spPr>
          <a:xfrm>
            <a:off x="6765997" y="2045274"/>
            <a:ext cx="5210175" cy="3842649"/>
          </a:xfrm>
          <a:prstGeom prst="rect">
            <a:avLst/>
          </a:prstGeom>
        </p:spPr>
      </p:pic>
      <p:sp>
        <p:nvSpPr>
          <p:cNvPr id="17" name="Rectángulo: esquinas redondeadas 16">
            <a:extLst>
              <a:ext uri="{FF2B5EF4-FFF2-40B4-BE49-F238E27FC236}">
                <a16:creationId xmlns:a16="http://schemas.microsoft.com/office/drawing/2014/main" id="{372D6B26-6796-439A-A664-61D6F3A58CE9}"/>
              </a:ext>
            </a:extLst>
          </p:cNvPr>
          <p:cNvSpPr/>
          <p:nvPr/>
        </p:nvSpPr>
        <p:spPr>
          <a:xfrm>
            <a:off x="9984145" y="1436638"/>
            <a:ext cx="1897614" cy="41008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RFC 3227</a:t>
            </a:r>
          </a:p>
        </p:txBody>
      </p:sp>
    </p:spTree>
    <p:extLst>
      <p:ext uri="{BB962C8B-B14F-4D97-AF65-F5344CB8AC3E}">
        <p14:creationId xmlns:p14="http://schemas.microsoft.com/office/powerpoint/2010/main" val="3601724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6</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Etapas Análisis</a:t>
            </a:r>
            <a:r>
              <a:rPr lang="es-ES" sz="3600" b="1" i="1">
                <a:solidFill>
                  <a:srgbClr val="FFFFFF"/>
                </a:solidFill>
              </a:rPr>
              <a:t> </a:t>
            </a:r>
            <a:r>
              <a:rPr lang="es-ES" sz="3600" b="1" i="1" dirty="0">
                <a:solidFill>
                  <a:srgbClr val="FFFFFF"/>
                </a:solidFill>
              </a:rPr>
              <a:t>forense</a:t>
            </a:r>
          </a:p>
        </p:txBody>
      </p:sp>
      <p:sp>
        <p:nvSpPr>
          <p:cNvPr id="13" name="Rectángulo: esquinas redondeadas 12">
            <a:extLst>
              <a:ext uri="{FF2B5EF4-FFF2-40B4-BE49-F238E27FC236}">
                <a16:creationId xmlns:a16="http://schemas.microsoft.com/office/drawing/2014/main" id="{DFDBFE05-8E62-4645-A28D-9D29EBA0BED3}"/>
              </a:ext>
            </a:extLst>
          </p:cNvPr>
          <p:cNvSpPr/>
          <p:nvPr/>
        </p:nvSpPr>
        <p:spPr>
          <a:xfrm>
            <a:off x="902264" y="1911926"/>
            <a:ext cx="5771675" cy="97559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ADQUISICIÓN</a:t>
            </a:r>
            <a:endParaRPr lang="es-ES" sz="2800" dirty="0">
              <a:solidFill>
                <a:srgbClr val="E7E6E6">
                  <a:lumMod val="50000"/>
                </a:srgbClr>
              </a:solidFill>
              <a:latin typeface="Raleway" panose="020B0604020202020204" charset="0"/>
              <a:cs typeface="Raleway" panose="020B0604020202020204" charset="0"/>
            </a:endParaRP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dirty="0">
                <a:solidFill>
                  <a:srgbClr val="E7E6E6">
                    <a:lumMod val="50000"/>
                  </a:srgbClr>
                </a:solidFill>
                <a:latin typeface="Raleway" panose="020B0604020202020204" charset="0"/>
                <a:cs typeface="Raleway" panose="020B0604020202020204" charset="0"/>
              </a:rPr>
              <a:t>C</a:t>
            </a:r>
            <a:r>
              <a:rPr lang="es-ES" sz="2800" dirty="0" err="1">
                <a:solidFill>
                  <a:srgbClr val="E7E6E6">
                    <a:lumMod val="50000"/>
                  </a:srgbClr>
                </a:solidFill>
                <a:latin typeface="Raleway" panose="020B0604020202020204" charset="0"/>
                <a:cs typeface="Raleway" panose="020B0604020202020204" charset="0"/>
              </a:rPr>
              <a:t>opias</a:t>
            </a:r>
            <a:r>
              <a:rPr lang="es-ES" sz="2800" dirty="0">
                <a:solidFill>
                  <a:srgbClr val="E7E6E6">
                    <a:lumMod val="50000"/>
                  </a:srgbClr>
                </a:solidFill>
                <a:latin typeface="Raleway" panose="020B0604020202020204" charset="0"/>
                <a:cs typeface="Raleway" panose="020B0604020202020204" charset="0"/>
              </a:rPr>
              <a:t> </a:t>
            </a:r>
            <a:r>
              <a:rPr lang="es-ES" sz="2800">
                <a:solidFill>
                  <a:srgbClr val="E7E6E6">
                    <a:lumMod val="50000"/>
                  </a:srgbClr>
                </a:solidFill>
                <a:latin typeface="Raleway" panose="020B0604020202020204" charset="0"/>
                <a:cs typeface="Raleway" panose="020B0604020202020204" charset="0"/>
              </a:rPr>
              <a:t>de información</a:t>
            </a:r>
            <a:endParaRPr lang="es-ES" sz="2800" dirty="0">
              <a:solidFill>
                <a:srgbClr val="E7E6E6">
                  <a:lumMod val="50000"/>
                </a:srgbClr>
              </a:solidFill>
              <a:latin typeface="Raleway" panose="020B0604020202020204" charset="0"/>
              <a:cs typeface="Raleway" panose="020B0604020202020204" charset="0"/>
            </a:endParaRP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Copias bit a bit</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dirty="0">
                <a:solidFill>
                  <a:srgbClr val="E7E6E6">
                    <a:lumMod val="50000"/>
                  </a:srgbClr>
                </a:solidFill>
                <a:latin typeface="Raleway" panose="020B0604020202020204" charset="0"/>
                <a:cs typeface="Raleway" panose="020B0604020202020204" charset="0"/>
              </a:rPr>
              <a:t>P</a:t>
            </a:r>
            <a:r>
              <a:rPr lang="es-ES" sz="2800" dirty="0" err="1">
                <a:solidFill>
                  <a:srgbClr val="E7E6E6">
                    <a:lumMod val="50000"/>
                  </a:srgbClr>
                </a:solidFill>
                <a:latin typeface="Raleway" panose="020B0604020202020204" charset="0"/>
                <a:cs typeface="Raleway" panose="020B0604020202020204" charset="0"/>
              </a:rPr>
              <a:t>osibilidad</a:t>
            </a:r>
            <a:r>
              <a:rPr lang="es-ES" sz="2800" dirty="0">
                <a:solidFill>
                  <a:srgbClr val="E7E6E6">
                    <a:lumMod val="50000"/>
                  </a:srgbClr>
                </a:solidFill>
                <a:latin typeface="Raleway" panose="020B0604020202020204" charset="0"/>
                <a:cs typeface="Raleway" panose="020B0604020202020204" charset="0"/>
              </a:rPr>
              <a:t> de recuperación</a:t>
            </a:r>
          </a:p>
        </p:txBody>
      </p:sp>
    </p:spTree>
    <p:extLst>
      <p:ext uri="{BB962C8B-B14F-4D97-AF65-F5344CB8AC3E}">
        <p14:creationId xmlns:p14="http://schemas.microsoft.com/office/powerpoint/2010/main" val="4074857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7</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Etapas Análisis forense</a:t>
            </a:r>
          </a:p>
        </p:txBody>
      </p:sp>
      <p:sp>
        <p:nvSpPr>
          <p:cNvPr id="13" name="Rectángulo: esquinas redondeadas 12">
            <a:extLst>
              <a:ext uri="{FF2B5EF4-FFF2-40B4-BE49-F238E27FC236}">
                <a16:creationId xmlns:a16="http://schemas.microsoft.com/office/drawing/2014/main" id="{DFDBFE05-8E62-4645-A28D-9D29EBA0BED3}"/>
              </a:ext>
            </a:extLst>
          </p:cNvPr>
          <p:cNvSpPr/>
          <p:nvPr/>
        </p:nvSpPr>
        <p:spPr>
          <a:xfrm>
            <a:off x="902264" y="1911926"/>
            <a:ext cx="5771675" cy="97559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ANÁLISIS</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Hardware-Software</a:t>
            </a:r>
            <a:endParaRPr lang="es-ES" sz="2800" dirty="0">
              <a:solidFill>
                <a:srgbClr val="E7E6E6">
                  <a:lumMod val="50000"/>
                </a:srgbClr>
              </a:solidFill>
              <a:latin typeface="Raleway" panose="020B0604020202020204" charset="0"/>
              <a:cs typeface="Raleway" panose="020B0604020202020204" charset="0"/>
            </a:endParaRP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dirty="0">
                <a:solidFill>
                  <a:srgbClr val="E7E6E6">
                    <a:lumMod val="50000"/>
                  </a:srgbClr>
                </a:solidFill>
                <a:latin typeface="Raleway" panose="020B0604020202020204" charset="0"/>
                <a:cs typeface="Raleway" panose="020B0604020202020204" charset="0"/>
              </a:rPr>
              <a:t>T</a:t>
            </a:r>
            <a:r>
              <a:rPr lang="es-ES" sz="2800" dirty="0" err="1">
                <a:solidFill>
                  <a:srgbClr val="E7E6E6">
                    <a:lumMod val="50000"/>
                  </a:srgbClr>
                </a:solidFill>
                <a:latin typeface="Raleway" panose="020B0604020202020204" charset="0"/>
                <a:cs typeface="Raleway" panose="020B0604020202020204" charset="0"/>
              </a:rPr>
              <a:t>iempo</a:t>
            </a:r>
            <a:r>
              <a:rPr lang="es-ES" sz="2800" dirty="0">
                <a:solidFill>
                  <a:srgbClr val="E7E6E6">
                    <a:lumMod val="50000"/>
                  </a:srgbClr>
                </a:solidFill>
                <a:latin typeface="Raleway" panose="020B0604020202020204" charset="0"/>
                <a:cs typeface="Raleway" panose="020B0604020202020204" charset="0"/>
              </a:rPr>
              <a:t>-Logs-RAM</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MX" sz="2800" dirty="0">
                <a:solidFill>
                  <a:srgbClr val="E7E6E6">
                    <a:lumMod val="50000"/>
                  </a:srgbClr>
                </a:solidFill>
                <a:latin typeface="Raleway" panose="020B0604020202020204" charset="0"/>
                <a:cs typeface="Raleway" panose="020B0604020202020204" charset="0"/>
              </a:rPr>
              <a:t>C</a:t>
            </a:r>
            <a:r>
              <a:rPr lang="es-ES" sz="2800" dirty="0" err="1">
                <a:solidFill>
                  <a:srgbClr val="E7E6E6">
                    <a:lumMod val="50000"/>
                  </a:srgbClr>
                </a:solidFill>
                <a:latin typeface="Raleway" panose="020B0604020202020204" charset="0"/>
                <a:cs typeface="Raleway" panose="020B0604020202020204" charset="0"/>
              </a:rPr>
              <a:t>riticidad</a:t>
            </a:r>
            <a:endParaRPr lang="es-ES" sz="2800" dirty="0">
              <a:solidFill>
                <a:srgbClr val="E7E6E6">
                  <a:lumMod val="50000"/>
                </a:srgbClr>
              </a:solidFill>
              <a:latin typeface="Raleway" panose="020B0604020202020204" charset="0"/>
              <a:cs typeface="Raleway" panose="020B0604020202020204" charset="0"/>
            </a:endParaRPr>
          </a:p>
        </p:txBody>
      </p:sp>
    </p:spTree>
    <p:extLst>
      <p:ext uri="{BB962C8B-B14F-4D97-AF65-F5344CB8AC3E}">
        <p14:creationId xmlns:p14="http://schemas.microsoft.com/office/powerpoint/2010/main" val="70475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8</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a:solidFill>
                  <a:srgbClr val="FFFFFF"/>
                </a:solidFill>
              </a:rPr>
              <a:t>Etapas </a:t>
            </a:r>
            <a:r>
              <a:rPr lang="es-ES" sz="3600" b="1" i="1" dirty="0">
                <a:solidFill>
                  <a:srgbClr val="FFFFFF"/>
                </a:solidFill>
              </a:rPr>
              <a:t>Análisis forense</a:t>
            </a:r>
          </a:p>
        </p:txBody>
      </p:sp>
      <p:sp>
        <p:nvSpPr>
          <p:cNvPr id="13" name="Rectángulo: esquinas redondeadas 12">
            <a:extLst>
              <a:ext uri="{FF2B5EF4-FFF2-40B4-BE49-F238E27FC236}">
                <a16:creationId xmlns:a16="http://schemas.microsoft.com/office/drawing/2014/main" id="{DFDBFE05-8E62-4645-A28D-9D29EBA0BED3}"/>
              </a:ext>
            </a:extLst>
          </p:cNvPr>
          <p:cNvSpPr/>
          <p:nvPr/>
        </p:nvSpPr>
        <p:spPr>
          <a:xfrm>
            <a:off x="902264" y="1911926"/>
            <a:ext cx="5771675" cy="975591"/>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PRESENTACIÓN</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Cuestiones </a:t>
            </a:r>
            <a:r>
              <a:rPr lang="es-ES" sz="2800" dirty="0">
                <a:solidFill>
                  <a:srgbClr val="E7E6E6">
                    <a:lumMod val="50000"/>
                  </a:srgbClr>
                </a:solidFill>
                <a:latin typeface="Raleway" panose="020B0604020202020204" charset="0"/>
                <a:cs typeface="Raleway" panose="020B0604020202020204" charset="0"/>
              </a:rPr>
              <a:t>relevantes-críticas</a:t>
            </a: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Informe ejecutivo</a:t>
            </a: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Informe técnico</a:t>
            </a:r>
          </a:p>
        </p:txBody>
      </p:sp>
    </p:spTree>
    <p:extLst>
      <p:ext uri="{BB962C8B-B14F-4D97-AF65-F5344CB8AC3E}">
        <p14:creationId xmlns:p14="http://schemas.microsoft.com/office/powerpoint/2010/main" val="3274369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3C2A7DCB-B005-424A-8446-ACA533D0BC8B}"/>
              </a:ext>
            </a:extLst>
          </p:cNvPr>
          <p:cNvPicPr>
            <a:picLocks noGrp="1" noChangeAspect="1"/>
          </p:cNvPicPr>
          <p:nvPr>
            <p:ph type="pic" sz="quarter" idx="10"/>
          </p:nvPr>
        </p:nvPicPr>
        <p:blipFill rotWithShape="1">
          <a:blip r:embed="rId3"/>
          <a:srcRect l="4831" r="4831"/>
          <a:stretch/>
        </p:blipFill>
        <p:spPr>
          <a:xfrm>
            <a:off x="7235678" y="0"/>
            <a:ext cx="4956322" cy="6858000"/>
          </a:xfrm>
        </p:spPr>
      </p:pic>
      <p:grpSp>
        <p:nvGrpSpPr>
          <p:cNvPr id="11" name="Grupo 10" descr="elemento decorativo">
            <a:extLst>
              <a:ext uri="{FF2B5EF4-FFF2-40B4-BE49-F238E27FC236}">
                <a16:creationId xmlns:a16="http://schemas.microsoft.com/office/drawing/2014/main" id="{AB025618-C830-4992-9CD3-D9E49BC79E67}"/>
              </a:ext>
            </a:extLst>
          </p:cNvPr>
          <p:cNvGrpSpPr/>
          <p:nvPr/>
        </p:nvGrpSpPr>
        <p:grpSpPr>
          <a:xfrm>
            <a:off x="2595847" y="0"/>
            <a:ext cx="7388298" cy="6858000"/>
            <a:chOff x="1826589" y="0"/>
            <a:chExt cx="7388298" cy="6858000"/>
          </a:xfrm>
        </p:grpSpPr>
        <p:sp>
          <p:nvSpPr>
            <p:cNvPr id="10" name="Paralelogramo 9">
              <a:extLst>
                <a:ext uri="{FF2B5EF4-FFF2-40B4-BE49-F238E27FC236}">
                  <a16:creationId xmlns:a16="http://schemas.microsoft.com/office/drawing/2014/main" id="{11E692D4-6AEA-4652-A7AE-A02328258A55}"/>
                </a:ext>
              </a:extLst>
            </p:cNvPr>
            <p:cNvSpPr/>
            <p:nvPr/>
          </p:nvSpPr>
          <p:spPr>
            <a:xfrm>
              <a:off x="2618099" y="0"/>
              <a:ext cx="6596788" cy="6858000"/>
            </a:xfrm>
            <a:prstGeom prst="parallelogram">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Paralelogramo 8">
              <a:extLst>
                <a:ext uri="{FF2B5EF4-FFF2-40B4-BE49-F238E27FC236}">
                  <a16:creationId xmlns:a16="http://schemas.microsoft.com/office/drawing/2014/main" id="{A134AA32-2418-4A09-9BA8-ED7207AC0D74}"/>
                </a:ext>
              </a:extLst>
            </p:cNvPr>
            <p:cNvSpPr/>
            <p:nvPr/>
          </p:nvSpPr>
          <p:spPr>
            <a:xfrm>
              <a:off x="2340861" y="0"/>
              <a:ext cx="6596788" cy="6858000"/>
            </a:xfrm>
            <a:prstGeom prst="parallelogram">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2" name="Paralelogramo 21">
              <a:extLst>
                <a:ext uri="{FF2B5EF4-FFF2-40B4-BE49-F238E27FC236}">
                  <a16:creationId xmlns:a16="http://schemas.microsoft.com/office/drawing/2014/main" id="{0051AD99-BC4A-487F-BE1C-486FC5B8E9F2}"/>
                </a:ext>
              </a:extLst>
            </p:cNvPr>
            <p:cNvSpPr/>
            <p:nvPr/>
          </p:nvSpPr>
          <p:spPr>
            <a:xfrm>
              <a:off x="1826589" y="0"/>
              <a:ext cx="6596788" cy="6858000"/>
            </a:xfrm>
            <a:prstGeom prst="parallelogram">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grpSp>
      <p:sp>
        <p:nvSpPr>
          <p:cNvPr id="14" name="Rectángulo 13" descr="elemento decorativo">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5" name="Elipse 14" descr="elemento decorativo">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44" name="Marcador de número de diapositiva 5">
            <a:extLst>
              <a:ext uri="{FF2B5EF4-FFF2-40B4-BE49-F238E27FC236}">
                <a16:creationId xmlns:a16="http://schemas.microsoft.com/office/drawing/2014/main" id="{11457662-C1A5-4B93-8E30-88025E27C462}"/>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0"/>
            <a:fld id="{247A4EEE-49CE-4F6C-BF32-B7FCC5EBBF45}" type="slidenum">
              <a:rPr lang="es-ES" sz="1200" smtClean="0">
                <a:solidFill>
                  <a:schemeClr val="bg1"/>
                </a:solidFill>
              </a:rPr>
              <a:pPr algn="ctr" rtl="0"/>
              <a:t>9</a:t>
            </a:fld>
            <a:endParaRPr lang="es-ES" sz="1200">
              <a:solidFill>
                <a:schemeClr val="bg1"/>
              </a:solidFill>
            </a:endParaRPr>
          </a:p>
        </p:txBody>
      </p:sp>
      <p:pic>
        <p:nvPicPr>
          <p:cNvPr id="4" name="Imagen 3">
            <a:extLst>
              <a:ext uri="{FF2B5EF4-FFF2-40B4-BE49-F238E27FC236}">
                <a16:creationId xmlns:a16="http://schemas.microsoft.com/office/drawing/2014/main" id="{7EE4199A-51D9-4A49-9CB9-9842BF13EAE4}"/>
              </a:ext>
            </a:extLst>
          </p:cNvPr>
          <p:cNvPicPr>
            <a:picLocks noChangeAspect="1"/>
          </p:cNvPicPr>
          <p:nvPr/>
        </p:nvPicPr>
        <p:blipFill rotWithShape="1">
          <a:blip r:embed="rId4"/>
          <a:srcRect l="21447" t="-2" r="19361" b="-5229"/>
          <a:stretch/>
        </p:blipFill>
        <p:spPr>
          <a:xfrm>
            <a:off x="166840" y="43088"/>
            <a:ext cx="735424" cy="735424"/>
          </a:xfrm>
          <a:prstGeom prst="rect">
            <a:avLst/>
          </a:prstGeom>
        </p:spPr>
      </p:pic>
      <p:sp>
        <p:nvSpPr>
          <p:cNvPr id="12" name="Google Shape;175;p21">
            <a:extLst>
              <a:ext uri="{FF2B5EF4-FFF2-40B4-BE49-F238E27FC236}">
                <a16:creationId xmlns:a16="http://schemas.microsoft.com/office/drawing/2014/main" id="{B3254F8C-8CCC-4612-8CF8-FA2C672345D3}"/>
              </a:ext>
            </a:extLst>
          </p:cNvPr>
          <p:cNvSpPr/>
          <p:nvPr/>
        </p:nvSpPr>
        <p:spPr>
          <a:xfrm>
            <a:off x="0" y="1047793"/>
            <a:ext cx="5920509" cy="624408"/>
          </a:xfrm>
          <a:prstGeom prst="rect">
            <a:avLst/>
          </a:prstGeom>
          <a:solidFill>
            <a:schemeClr val="accent5">
              <a:alpha val="76000"/>
            </a:schemeClr>
          </a:solidFill>
          <a:ln w="9525" cap="flat" cmpd="sng">
            <a:noFill/>
            <a:prstDash val="solid"/>
            <a:round/>
            <a:headEnd type="none" w="sm" len="sm"/>
            <a:tailEnd type="none" w="sm" len="sm"/>
          </a:ln>
          <a:effectLst>
            <a:outerShdw blurRad="44450" dist="27940" dir="5400000" algn="ctr">
              <a:srgbClr val="000000">
                <a:alpha val="32000"/>
              </a:srgbClr>
            </a:outerShdw>
          </a:effectLst>
        </p:spPr>
        <p:txBody>
          <a:bodyPr spcFirstLastPara="1" wrap="square" lIns="91425" tIns="91425" rIns="91425" bIns="91425" anchor="ctr" anchorCtr="0">
            <a:noAutofit/>
          </a:bodyPr>
          <a:lstStyle/>
          <a:p>
            <a:pPr algn="ctr"/>
            <a:r>
              <a:rPr lang="es-ES" sz="3600" b="1" i="1" dirty="0">
                <a:solidFill>
                  <a:srgbClr val="FFFFFF"/>
                </a:solidFill>
              </a:rPr>
              <a:t>Tipos Análisis forense</a:t>
            </a:r>
          </a:p>
        </p:txBody>
      </p:sp>
      <p:sp>
        <p:nvSpPr>
          <p:cNvPr id="16" name="Rectángulo: esquinas redondeadas 15">
            <a:extLst>
              <a:ext uri="{FF2B5EF4-FFF2-40B4-BE49-F238E27FC236}">
                <a16:creationId xmlns:a16="http://schemas.microsoft.com/office/drawing/2014/main" id="{225A91FC-E752-4F8F-BC62-1E0DDD610D98}"/>
              </a:ext>
            </a:extLst>
          </p:cNvPr>
          <p:cNvSpPr/>
          <p:nvPr/>
        </p:nvSpPr>
        <p:spPr>
          <a:xfrm>
            <a:off x="902264" y="3094665"/>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Redes</a:t>
            </a:r>
          </a:p>
        </p:txBody>
      </p:sp>
      <p:sp>
        <p:nvSpPr>
          <p:cNvPr id="18" name="Rectángulo: esquinas redondeadas 17">
            <a:extLst>
              <a:ext uri="{FF2B5EF4-FFF2-40B4-BE49-F238E27FC236}">
                <a16:creationId xmlns:a16="http://schemas.microsoft.com/office/drawing/2014/main" id="{5B6EE6CF-62BE-4258-97E4-8241552EE39B}"/>
              </a:ext>
            </a:extLst>
          </p:cNvPr>
          <p:cNvSpPr/>
          <p:nvPr/>
        </p:nvSpPr>
        <p:spPr>
          <a:xfrm>
            <a:off x="914076" y="4049798"/>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a:solidFill>
                  <a:srgbClr val="E7E6E6">
                    <a:lumMod val="50000"/>
                  </a:srgbClr>
                </a:solidFill>
                <a:latin typeface="Raleway" panose="020B0604020202020204" charset="0"/>
                <a:cs typeface="Raleway" panose="020B0604020202020204" charset="0"/>
              </a:rPr>
              <a:t>Dispositivos móviles</a:t>
            </a:r>
            <a:endParaRPr lang="es-ES" sz="2800" dirty="0">
              <a:solidFill>
                <a:srgbClr val="E7E6E6">
                  <a:lumMod val="50000"/>
                </a:srgbClr>
              </a:solidFill>
              <a:latin typeface="Raleway" panose="020B0604020202020204" charset="0"/>
              <a:cs typeface="Raleway" panose="020B0604020202020204" charset="0"/>
            </a:endParaRPr>
          </a:p>
        </p:txBody>
      </p:sp>
      <p:sp>
        <p:nvSpPr>
          <p:cNvPr id="20" name="Rectángulo: esquinas redondeadas 19">
            <a:extLst>
              <a:ext uri="{FF2B5EF4-FFF2-40B4-BE49-F238E27FC236}">
                <a16:creationId xmlns:a16="http://schemas.microsoft.com/office/drawing/2014/main" id="{411C56CD-F108-40D5-9E55-AF746605561E}"/>
              </a:ext>
            </a:extLst>
          </p:cNvPr>
          <p:cNvSpPr/>
          <p:nvPr/>
        </p:nvSpPr>
        <p:spPr>
          <a:xfrm>
            <a:off x="914076" y="5004931"/>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Cloud</a:t>
            </a:r>
          </a:p>
        </p:txBody>
      </p:sp>
      <p:sp>
        <p:nvSpPr>
          <p:cNvPr id="19" name="Rectángulo: esquinas redondeadas 18">
            <a:extLst>
              <a:ext uri="{FF2B5EF4-FFF2-40B4-BE49-F238E27FC236}">
                <a16:creationId xmlns:a16="http://schemas.microsoft.com/office/drawing/2014/main" id="{70167C40-44AD-4FD5-B439-7C23D4EC8D87}"/>
              </a:ext>
            </a:extLst>
          </p:cNvPr>
          <p:cNvSpPr/>
          <p:nvPr/>
        </p:nvSpPr>
        <p:spPr>
          <a:xfrm>
            <a:off x="914076" y="2205544"/>
            <a:ext cx="5771675" cy="74798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sz="2800" dirty="0">
                <a:solidFill>
                  <a:srgbClr val="E7E6E6">
                    <a:lumMod val="50000"/>
                  </a:srgbClr>
                </a:solidFill>
                <a:latin typeface="Raleway" panose="020B0604020202020204" charset="0"/>
                <a:cs typeface="Raleway" panose="020B0604020202020204" charset="0"/>
              </a:rPr>
              <a:t>Sistemas Operativos</a:t>
            </a:r>
          </a:p>
        </p:txBody>
      </p:sp>
    </p:spTree>
    <p:extLst>
      <p:ext uri="{BB962C8B-B14F-4D97-AF65-F5344CB8AC3E}">
        <p14:creationId xmlns:p14="http://schemas.microsoft.com/office/powerpoint/2010/main" val="753814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MSFT_04_Education">
      <a:dk1>
        <a:sysClr val="windowText" lastClr="000000"/>
      </a:dk1>
      <a:lt1>
        <a:sysClr val="window" lastClr="FFFFFF"/>
      </a:lt1>
      <a:dk2>
        <a:srgbClr val="44546A"/>
      </a:dk2>
      <a:lt2>
        <a:srgbClr val="E7E6E6"/>
      </a:lt2>
      <a:accent1>
        <a:srgbClr val="B2606E"/>
      </a:accent1>
      <a:accent2>
        <a:srgbClr val="0F3955"/>
      </a:accent2>
      <a:accent3>
        <a:srgbClr val="FFC000"/>
      </a:accent3>
      <a:accent4>
        <a:srgbClr val="BF678E"/>
      </a:accent4>
      <a:accent5>
        <a:srgbClr val="731F1C"/>
      </a:accent5>
      <a:accent6>
        <a:srgbClr val="7A9E56"/>
      </a:accent6>
      <a:hlink>
        <a:srgbClr val="00B0F0"/>
      </a:hlink>
      <a:folHlink>
        <a:srgbClr val="595959"/>
      </a:folHlink>
    </a:clrScheme>
    <a:fontScheme name="MSFT_04_Education">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478227_TF00475556" id="{4DA04894-5009-4EFB-8513-026C48A536EA}" vid="{D0411C1F-0FA0-4D17-9B40-BC52A8EC834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E59226CB0B64C45A11E53CC7F07236F" ma:contentTypeVersion="13" ma:contentTypeDescription="Crear nuevo documento." ma:contentTypeScope="" ma:versionID="f675c69e85b82a05120bd490b743b96c">
  <xsd:schema xmlns:xsd="http://www.w3.org/2001/XMLSchema" xmlns:xs="http://www.w3.org/2001/XMLSchema" xmlns:p="http://schemas.microsoft.com/office/2006/metadata/properties" xmlns:ns3="a446f911-a90a-42b2-9601-642839473eb5" xmlns:ns4="f430adca-5b21-422c-9bf9-b6cd19e9c7e3" targetNamespace="http://schemas.microsoft.com/office/2006/metadata/properties" ma:root="true" ma:fieldsID="c3cbb00a2de0f505b5f21935ae9c52cd" ns3:_="" ns4:_="">
    <xsd:import namespace="a446f911-a90a-42b2-9601-642839473eb5"/>
    <xsd:import namespace="f430adca-5b21-422c-9bf9-b6cd19e9c7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46f911-a90a-42b2-9601-642839473e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30adca-5b21-422c-9bf9-b6cd19e9c7e3"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41CEA3-A3B3-4568-9E84-C4619CC82DFB}">
  <ds:schemaRefs>
    <ds:schemaRef ds:uri="http://schemas.microsoft.com/sharepoint/v3/contenttype/forms"/>
  </ds:schemaRefs>
</ds:datastoreItem>
</file>

<file path=customXml/itemProps2.xml><?xml version="1.0" encoding="utf-8"?>
<ds:datastoreItem xmlns:ds="http://schemas.openxmlformats.org/officeDocument/2006/customXml" ds:itemID="{F8EF2EA6-C359-49A4-94D8-F80691BBB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46f911-a90a-42b2-9601-642839473eb5"/>
    <ds:schemaRef ds:uri="f430adca-5b21-422c-9bf9-b6cd19e9c7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49A191-EC8C-4AA6-9C64-D32B5F047436}">
  <ds:schemaRefs>
    <ds:schemaRef ds:uri="http://schemas.openxmlformats.org/package/2006/metadata/core-properties"/>
    <ds:schemaRef ds:uri="http://schemas.microsoft.com/office/2006/documentManagement/types"/>
    <ds:schemaRef ds:uri="f430adca-5b21-422c-9bf9-b6cd19e9c7e3"/>
    <ds:schemaRef ds:uri="http://schemas.microsoft.com/office/infopath/2007/PartnerControls"/>
    <ds:schemaRef ds:uri="a446f911-a90a-42b2-9601-642839473eb5"/>
    <ds:schemaRef ds:uri="http://purl.org/dc/elements/1.1/"/>
    <ds:schemaRef ds:uri="http://schemas.microsoft.com/office/2006/metadata/properties"/>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3352</Words>
  <Application>Microsoft Office PowerPoint</Application>
  <PresentationFormat>Panorámica</PresentationFormat>
  <Paragraphs>347</Paragraphs>
  <Slides>44</Slides>
  <Notes>44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Arial</vt:lpstr>
      <vt:lpstr>Calibri</vt:lpstr>
      <vt:lpstr>Calibri Light</vt:lpstr>
      <vt:lpstr>Corbel</vt:lpstr>
      <vt:lpstr>Fedra</vt:lpstr>
      <vt:lpstr>Raleway</vt:lpstr>
      <vt:lpstr>Tema de Office</vt:lpstr>
      <vt:lpstr>Simulación de análisis forense con herramientas de Kali Linux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CLARIFY</dc:title>
  <dc:creator/>
  <cp:lastModifiedBy/>
  <cp:revision>6</cp:revision>
  <dcterms:created xsi:type="dcterms:W3CDTF">2020-06-10T12:30:31Z</dcterms:created>
  <dcterms:modified xsi:type="dcterms:W3CDTF">2021-04-17T09:03:57Z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0x010100CE59226CB0B64C45A11E53CC7F07236F</vt:lpwstr>
  </property>
</Properties>
</file>